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318" r:id="rId3"/>
    <p:sldId id="314" r:id="rId4"/>
    <p:sldId id="315" r:id="rId5"/>
    <p:sldId id="316" r:id="rId6"/>
    <p:sldId id="259" r:id="rId7"/>
    <p:sldId id="261" r:id="rId8"/>
    <p:sldId id="262" r:id="rId9"/>
    <p:sldId id="317" r:id="rId10"/>
    <p:sldId id="263" r:id="rId11"/>
    <p:sldId id="266" r:id="rId12"/>
    <p:sldId id="270" r:id="rId13"/>
    <p:sldId id="271" r:id="rId14"/>
    <p:sldId id="272" r:id="rId15"/>
    <p:sldId id="273" r:id="rId16"/>
    <p:sldId id="274" r:id="rId17"/>
    <p:sldId id="320" r:id="rId18"/>
    <p:sldId id="319" r:id="rId19"/>
    <p:sldId id="399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6" roundtripDataSignature="AMtx7mgaNPxCqF8Dia2ihRU5IVceKlJ1V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6568"/>
    <a:srgbClr val="646C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5B18180-95A0-4775-A60F-36CCCCF7B2E3}">
  <a:tblStyle styleId="{D5B18180-95A0-4775-A60F-36CCCCF7B2E3}" styleName="Table_0"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 b="off" i="off"/>
      <a:tcStyle>
        <a:tcBdr/>
      </a:tcStyle>
    </a:band1H>
    <a:band2H>
      <a:tcTxStyle b="off" i="off"/>
      <a:tcStyle>
        <a:tcBdr/>
      </a:tcStyle>
    </a:band2H>
    <a:band1V>
      <a:tcTxStyle b="off" i="off"/>
      <a:tcStyle>
        <a:tcBdr/>
      </a:tcStyle>
    </a:band1V>
    <a:band2V>
      <a:tcTxStyle b="off" i="off"/>
      <a:tcStyle>
        <a:tcBdr/>
      </a:tcStyle>
    </a:band2V>
    <a:lastCol>
      <a:tcTxStyle b="off" i="off"/>
      <a:tcStyle>
        <a:tcBdr/>
      </a:tcStyle>
    </a:lastCol>
    <a:firstCol>
      <a:tcTxStyle b="off" i="off"/>
      <a:tcStyle>
        <a:tcBdr/>
      </a:tcStyle>
    </a:firstCol>
    <a:lastRow>
      <a:tcTxStyle b="off" i="off"/>
      <a:tcStyle>
        <a:tcBdr/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ff" i="off"/>
      <a:tcStyle>
        <a:tcBdr/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711"/>
    <p:restoredTop sz="87674" autoAdjust="0"/>
  </p:normalViewPr>
  <p:slideViewPr>
    <p:cSldViewPr snapToGrid="0" showGuides="1">
      <p:cViewPr varScale="1">
        <p:scale>
          <a:sx n="139" d="100"/>
          <a:sy n="139" d="100"/>
        </p:scale>
        <p:origin x="114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86" name="Google Shape;8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lang="en-GB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00579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B4004A-E1AC-8D9F-4B84-32D5E99C8520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948263575" name="Slide Image Placeholder 1">
            <a:extLst>
              <a:ext uri="{FF2B5EF4-FFF2-40B4-BE49-F238E27FC236}">
                <a16:creationId xmlns:a16="http://schemas.microsoft.com/office/drawing/2014/main" id="{DC8B5424-0DD7-FDEF-865A-306E75753F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053485725" name="Notes Placeholder 2">
            <a:extLst>
              <a:ext uri="{FF2B5EF4-FFF2-40B4-BE49-F238E27FC236}">
                <a16:creationId xmlns:a16="http://schemas.microsoft.com/office/drawing/2014/main" id="{4694EB9F-145B-D374-085E-2E1417C46F5C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813323615" name="Slide Number Placeholder 3">
            <a:extLst>
              <a:ext uri="{FF2B5EF4-FFF2-40B4-BE49-F238E27FC236}">
                <a16:creationId xmlns:a16="http://schemas.microsoft.com/office/drawing/2014/main" id="{A5FDAB25-D73A-5FAE-366A-55899B0879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A4D49D97-1D88-C28B-21E8-C936B8A9A539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31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368198938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1438700322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85135456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04C863F4-BB6F-F676-4F8F-3C5388C55F23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 bwMode="auto"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 bwMode="auto"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 bwMode="auto"/>
        <p:txBody>
          <a:bodyPr/>
          <a:lstStyle/>
          <a:p>
            <a:pPr>
              <a:defRPr/>
            </a:pPr>
            <a:fld id="{470B5951-3D04-4839-B7E9-E2EC2825016F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/>
            </a:pPr>
            <a:endParaRPr lang="hu-HU" sz="1200" b="0" i="0" u="none" strike="noStrike" cap="none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0" name="Google Shape;1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140" name="Google Shape;14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40956d4f33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186" name="Google Shape;186;g40956d4f3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527946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e5af5173a6_0_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173" name="Google Shape;173;g3e5af5173a6_0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40956d4f33c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286" name="Google Shape;286;g40956d4f33c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e5af5173a6_0_3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278" name="Google Shape;278;g3e5af5173a6_0_3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e5af5173a6_0_3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291" name="Google Shape;291;g3e5af5173a6_0_3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e5af5173a6_0_2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304" name="Google Shape;304;g3e5af5173a6_0_2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318" name="Google Shape;318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lang="hu-HU" sz="1200" b="0" i="0" u="none" strike="noStrike" cap="none" dirty="0">
              <a:solidFill>
                <a:schemeClr val="dk1"/>
              </a:solidFill>
              <a:effectLst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lang="en-GB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45101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lang="en-GB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0592691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7" name="Google Shape;517;p17:notes"/>
          <p:cNvSpPr txBox="1">
            <a:spLocks noGrp="1"/>
          </p:cNvSpPr>
          <p:nvPr>
            <p:ph type="body" idx="1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518" name="Google Shape;518;p17:notes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" name="Google Shape;30;p2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98A"/>
              </a:buClr>
              <a:buSzPts val="2400"/>
              <a:buNone/>
              <a:defRPr sz="2400">
                <a:solidFill>
                  <a:srgbClr val="88898A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2000"/>
              <a:buNone/>
              <a:defRPr sz="2000">
                <a:solidFill>
                  <a:srgbClr val="88898A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1800"/>
              <a:buNone/>
              <a:defRPr sz="1800">
                <a:solidFill>
                  <a:srgbClr val="88898A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1600"/>
              <a:buNone/>
              <a:defRPr sz="1600">
                <a:solidFill>
                  <a:srgbClr val="88898A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1600"/>
              <a:buNone/>
              <a:defRPr sz="1600">
                <a:solidFill>
                  <a:srgbClr val="88898A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1600"/>
              <a:buNone/>
              <a:defRPr sz="1600">
                <a:solidFill>
                  <a:srgbClr val="88898A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1600"/>
              <a:buNone/>
              <a:defRPr sz="1600">
                <a:solidFill>
                  <a:srgbClr val="88898A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1600"/>
              <a:buNone/>
              <a:defRPr sz="1600">
                <a:solidFill>
                  <a:srgbClr val="88898A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98A"/>
              </a:buClr>
              <a:buSzPts val="1600"/>
              <a:buNone/>
              <a:defRPr sz="1600">
                <a:solidFill>
                  <a:srgbClr val="88898A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7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userDrawn="1">
  <p:cSld name="70_Blank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8648701" y="1283395"/>
            <a:ext cx="3543299" cy="5981700"/>
          </a:xfrm>
          <a:custGeom>
            <a:avLst/>
            <a:gdLst>
              <a:gd name="connsiteX0" fmla="*/ 3079750 w 3543299"/>
              <a:gd name="connsiteY0" fmla="*/ 0 h 5981700"/>
              <a:gd name="connsiteX1" fmla="*/ 3394637 w 3543299"/>
              <a:gd name="connsiteY1" fmla="*/ 15901 h 5981700"/>
              <a:gd name="connsiteX2" fmla="*/ 3543299 w 3543299"/>
              <a:gd name="connsiteY2" fmla="*/ 34791 h 5981700"/>
              <a:gd name="connsiteX3" fmla="*/ 3543299 w 3543299"/>
              <a:gd name="connsiteY3" fmla="*/ 5981700 h 5981700"/>
              <a:gd name="connsiteX4" fmla="*/ 2056440 w 3543299"/>
              <a:gd name="connsiteY4" fmla="*/ 5981700 h 5981700"/>
              <a:gd name="connsiteX5" fmla="*/ 1880972 w 3543299"/>
              <a:gd name="connsiteY5" fmla="*/ 5917478 h 5981700"/>
              <a:gd name="connsiteX6" fmla="*/ 0 w 3543299"/>
              <a:gd name="connsiteY6" fmla="*/ 3079750 h 5981700"/>
              <a:gd name="connsiteX7" fmla="*/ 3079750 w 3543299"/>
              <a:gd name="connsiteY7" fmla="*/ 0 h 59817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543299" h="5981700" extrusionOk="0">
                <a:moveTo>
                  <a:pt x="3079750" y="0"/>
                </a:moveTo>
                <a:cubicBezTo>
                  <a:pt x="3186056" y="0"/>
                  <a:pt x="3291104" y="5386"/>
                  <a:pt x="3394637" y="15901"/>
                </a:cubicBezTo>
                <a:lnTo>
                  <a:pt x="3543299" y="34791"/>
                </a:lnTo>
                <a:lnTo>
                  <a:pt x="3543299" y="5981700"/>
                </a:lnTo>
                <a:lnTo>
                  <a:pt x="2056440" y="5981700"/>
                </a:lnTo>
                <a:lnTo>
                  <a:pt x="1880972" y="5917478"/>
                </a:lnTo>
                <a:cubicBezTo>
                  <a:pt x="775604" y="5449947"/>
                  <a:pt x="0" y="4355425"/>
                  <a:pt x="0" y="3079750"/>
                </a:cubicBezTo>
                <a:cubicBezTo>
                  <a:pt x="0" y="1378851"/>
                  <a:pt x="1378851" y="0"/>
                  <a:pt x="307975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1">
            <a:noAutofit/>
          </a:bodyPr>
          <a:lstStyle>
            <a:lvl1pPr marL="0" indent="0">
              <a:buNone/>
              <a:defRPr sz="1600"/>
            </a:lvl1pPr>
          </a:lstStyle>
          <a:p>
            <a:pPr>
              <a:defRPr/>
            </a:pPr>
            <a:r>
              <a:rPr lang="en-US"/>
              <a:t>Image</a:t>
            </a:r>
            <a:endParaRPr/>
          </a:p>
        </p:txBody>
      </p:sp>
      <p:sp>
        <p:nvSpPr>
          <p:cNvPr id="2" name="Title Placeholder 19"/>
          <p:cNvSpPr>
            <a:spLocks noGrp="1"/>
          </p:cNvSpPr>
          <p:nvPr>
            <p:ph type="title"/>
          </p:nvPr>
        </p:nvSpPr>
        <p:spPr bwMode="auto">
          <a:xfrm>
            <a:off x="350729" y="421493"/>
            <a:ext cx="10515600" cy="47411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37798D"/>
                </a:solidFill>
              </a:defRPr>
            </a:lvl1pPr>
          </a:lstStyle>
          <a:p>
            <a:pPr>
              <a:defRPr/>
            </a:pPr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3078983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98A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play.google.com/store/apps/details?id=hu.sztaki.infoathand_bprepared" TargetMode="External"/><Relationship Id="rId3" Type="http://schemas.openxmlformats.org/officeDocument/2006/relationships/image" Target="../media/image1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hyperlink" Target="https://apps.apple.com/us/app/b-prepared/id6468037424" TargetMode="External"/><Relationship Id="rId10" Type="http://schemas.openxmlformats.org/officeDocument/2006/relationships/image" Target="../media/image26.png"/><Relationship Id="rId4" Type="http://schemas.openxmlformats.org/officeDocument/2006/relationships/image" Target="../media/image22.jpg"/><Relationship Id="rId9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image" Target="../media/image16.png"/><Relationship Id="rId7" Type="http://schemas.openxmlformats.org/officeDocument/2006/relationships/image" Target="../media/image30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3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jpg"/><Relationship Id="rId4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0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9.png"/><Relationship Id="rId5" Type="http://schemas.openxmlformats.org/officeDocument/2006/relationships/image" Target="../media/image16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7E3DF20-F0B2-A8CA-3E47-A3AC387CD5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6349" y="4091202"/>
            <a:ext cx="11319696" cy="1766918"/>
          </a:xfrm>
        </p:spPr>
        <p:txBody>
          <a:bodyPr>
            <a:noAutofit/>
          </a:bodyPr>
          <a:lstStyle/>
          <a:p>
            <a:pPr algn="l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u="sng" noProof="0" dirty="0">
                <a:solidFill>
                  <a:srgbClr val="556568"/>
                </a:solidFill>
              </a:rPr>
              <a:t>Zsolt László Márkus</a:t>
            </a:r>
            <a:r>
              <a:rPr lang="en-GB" noProof="0" dirty="0">
                <a:solidFill>
                  <a:srgbClr val="556568"/>
                </a:solidFill>
              </a:rPr>
              <a:t>, György Szántó, </a:t>
            </a:r>
            <a:r>
              <a:rPr lang="en-GB" dirty="0">
                <a:solidFill>
                  <a:srgbClr val="556568"/>
                </a:solidFill>
              </a:rPr>
              <a:t>Tibor </a:t>
            </a:r>
            <a:r>
              <a:rPr lang="en-GB" noProof="0" dirty="0">
                <a:solidFill>
                  <a:srgbClr val="556568"/>
                </a:solidFill>
              </a:rPr>
              <a:t>Szkaliczki, Miklós Veres, Zsolt Weisz</a:t>
            </a:r>
            <a:endParaRPr lang="hu-HU" dirty="0">
              <a:solidFill>
                <a:srgbClr val="556568"/>
              </a:solidFill>
            </a:endParaRPr>
          </a:p>
          <a:p>
            <a:pPr marL="0" algn="l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2000" i="1" noProof="0" dirty="0">
                <a:solidFill>
                  <a:srgbClr val="556568"/>
                </a:solidFill>
              </a:rPr>
              <a:t>eLearning Department of the HUN-REN Institute for Computer Science and Control (HUN</a:t>
            </a:r>
            <a:r>
              <a:rPr lang="hu-HU" sz="2000" i="1" dirty="0">
                <a:solidFill>
                  <a:srgbClr val="556568"/>
                </a:solidFill>
              </a:rPr>
              <a:t>-</a:t>
            </a:r>
            <a:r>
              <a:rPr lang="en-GB" sz="2000" i="1" noProof="0" dirty="0">
                <a:solidFill>
                  <a:srgbClr val="556568"/>
                </a:solidFill>
              </a:rPr>
              <a:t>REN SZTAKI) </a:t>
            </a:r>
            <a:endParaRPr lang="hu-HU" sz="2000" i="1" noProof="0" dirty="0">
              <a:solidFill>
                <a:srgbClr val="556568"/>
              </a:solidFill>
            </a:endParaRPr>
          </a:p>
          <a:p>
            <a:pPr marL="0" algn="l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solidFill>
                  <a:srgbClr val="556568"/>
                </a:solidFill>
              </a:rPr>
              <a:t>Sean Klein, Jane Jean Kiam </a:t>
            </a:r>
            <a:endParaRPr lang="hu-HU" dirty="0">
              <a:solidFill>
                <a:srgbClr val="556568"/>
              </a:solidFill>
            </a:endParaRPr>
          </a:p>
          <a:p>
            <a:pPr marL="0" algn="l">
              <a:lnSpc>
                <a:spcPct val="113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sz="2000" i="1" dirty="0">
                <a:solidFill>
                  <a:srgbClr val="556568"/>
                </a:solidFill>
              </a:rPr>
              <a:t>Institute for Flight Systems, University of the Bundeswehr Munich</a:t>
            </a:r>
            <a:r>
              <a:rPr lang="en-GB" sz="2000" i="1" dirty="0">
                <a:solidFill>
                  <a:srgbClr val="556568"/>
                </a:solidFill>
              </a:rPr>
              <a:t>, </a:t>
            </a:r>
            <a:r>
              <a:rPr lang="hu-HU" sz="2000" i="1" dirty="0" err="1">
                <a:solidFill>
                  <a:srgbClr val="556568"/>
                </a:solidFill>
              </a:rPr>
              <a:t>Germany</a:t>
            </a:r>
            <a:endParaRPr lang="en-GB" sz="1800" i="1" dirty="0">
              <a:solidFill>
                <a:srgbClr val="556568"/>
              </a:solidFill>
            </a:endParaRPr>
          </a:p>
        </p:txBody>
      </p:sp>
      <p:grpSp>
        <p:nvGrpSpPr>
          <p:cNvPr id="88" name="Google Shape;88;p1"/>
          <p:cNvGrpSpPr/>
          <p:nvPr/>
        </p:nvGrpSpPr>
        <p:grpSpPr>
          <a:xfrm>
            <a:off x="7700700" y="163470"/>
            <a:ext cx="4366727" cy="3696409"/>
            <a:chOff x="5840944" y="752033"/>
            <a:chExt cx="6273602" cy="5310567"/>
          </a:xfrm>
        </p:grpSpPr>
        <p:sp>
          <p:nvSpPr>
            <p:cNvPr id="89" name="Google Shape;89;p1"/>
            <p:cNvSpPr txBox="1"/>
            <p:nvPr/>
          </p:nvSpPr>
          <p:spPr>
            <a:xfrm>
              <a:off x="5840944" y="4443291"/>
              <a:ext cx="6273602" cy="16193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464A"/>
                </a:buClr>
                <a:buSzPts val="2400"/>
                <a:buFont typeface="Arial"/>
                <a:buNone/>
              </a:pPr>
              <a:r>
                <a:rPr lang="en-GB" sz="2400" b="1" i="0" u="none" strike="noStrike" cap="none">
                  <a:solidFill>
                    <a:srgbClr val="556568"/>
                  </a:solidFill>
                  <a:latin typeface="Arial"/>
                  <a:ea typeface="Arial"/>
                  <a:cs typeface="Arial"/>
                  <a:sym typeface="Arial"/>
                </a:rPr>
                <a:t>Citizen-centered disaster preparedness</a:t>
              </a:r>
              <a:endParaRPr sz="2800" b="1" i="0" u="none" strike="noStrike" cap="none">
                <a:solidFill>
                  <a:srgbClr val="55656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0" name="Google Shape;90;p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274520" y="752033"/>
              <a:ext cx="5406450" cy="432938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1" name="Google Shape;91;p1"/>
          <p:cNvGrpSpPr/>
          <p:nvPr/>
        </p:nvGrpSpPr>
        <p:grpSpPr>
          <a:xfrm>
            <a:off x="124574" y="2423237"/>
            <a:ext cx="14924470" cy="5190110"/>
            <a:chOff x="124574" y="2423237"/>
            <a:chExt cx="14924470" cy="5190110"/>
          </a:xfrm>
        </p:grpSpPr>
        <p:sp>
          <p:nvSpPr>
            <p:cNvPr id="92" name="Google Shape;92;p1"/>
            <p:cNvSpPr/>
            <p:nvPr/>
          </p:nvSpPr>
          <p:spPr>
            <a:xfrm rot="10227357">
              <a:off x="259493" y="3601474"/>
              <a:ext cx="14448810" cy="283363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3" name="Google Shape;93;p1"/>
            <p:cNvSpPr/>
            <p:nvPr/>
          </p:nvSpPr>
          <p:spPr>
            <a:xfrm rot="10632809">
              <a:off x="334076" y="3946723"/>
              <a:ext cx="14448810" cy="2833635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4" name="Google Shape;94;p1"/>
            <p:cNvSpPr/>
            <p:nvPr/>
          </p:nvSpPr>
          <p:spPr>
            <a:xfrm rot="10800000">
              <a:off x="600234" y="4001984"/>
              <a:ext cx="14448810" cy="2833635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95" name="Google Shape;95;p1" descr="A képen fekete, sötétség látható&#10;&#10;Automatikusan generált leírás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6278376"/>
            <a:ext cx="2601686" cy="579624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273739" y="1041427"/>
            <a:ext cx="6011700" cy="23794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25000" lnSpcReduction="20000"/>
          </a:bodyPr>
          <a:lstStyle/>
          <a:p>
            <a:pPr marL="0" marR="0" lvl="0" indent="0" algn="ctr" rtl="0">
              <a:lnSpc>
                <a:spcPct val="115833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r>
              <a:rPr lang="en-US" sz="17600" b="1" dirty="0">
                <a:solidFill>
                  <a:srgbClr val="646C6E"/>
                </a:solidFill>
                <a:latin typeface="Calibri" panose="020F0502020204030204" pitchFamily="34" charset="0"/>
                <a:ea typeface="Calibri"/>
                <a:cs typeface="Calibri" panose="020F0502020204030204" pitchFamily="34" charset="0"/>
                <a:sym typeface="Calibri"/>
              </a:rPr>
              <a:t>Discover the Historical Munich Bridges through a Gamified Mobile Walk</a:t>
            </a:r>
            <a:endParaRPr sz="17600" b="0" i="0" u="none" strike="noStrike" cap="none" dirty="0">
              <a:solidFill>
                <a:srgbClr val="646C6E"/>
              </a:solidFill>
              <a:latin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2F464A"/>
              </a:buClr>
              <a:buSzPct val="342857"/>
              <a:buFont typeface="Calibri"/>
              <a:buNone/>
            </a:pPr>
            <a:endParaRPr sz="1400" b="0" i="0" u="none" strike="noStrike" cap="none" dirty="0">
              <a:solidFill>
                <a:srgbClr val="556568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D084B3-3B17-A62C-F238-91AE992781D4}"/>
              </a:ext>
            </a:extLst>
          </p:cNvPr>
          <p:cNvSpPr txBox="1"/>
          <p:nvPr/>
        </p:nvSpPr>
        <p:spPr>
          <a:xfrm>
            <a:off x="8741581" y="6218170"/>
            <a:ext cx="31766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 </a:t>
            </a:r>
            <a:r>
              <a:rPr lang="hu-HU" sz="2400" dirty="0" err="1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DiPP</a:t>
            </a:r>
            <a:r>
              <a:rPr lang="hu-HU" sz="2400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 2026 </a:t>
            </a:r>
            <a:r>
              <a:rPr lang="hu-HU" sz="2400" dirty="0" err="1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Conference</a:t>
            </a:r>
            <a:endParaRPr lang="hu-HU" sz="2400" dirty="0">
              <a:solidFill>
                <a:srgbClr val="556568"/>
              </a:solidFill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9C3586FF-FC3E-A317-01CC-B1695A8DD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SzPts val="4400"/>
              <a:buFont typeface="Arial"/>
            </a:pPr>
            <a:r>
              <a:rPr lang="hu-HU" b="1" dirty="0" err="1">
                <a:solidFill>
                  <a:srgbClr val="556568"/>
                </a:solidFill>
                <a:sym typeface="Arial"/>
              </a:rPr>
              <a:t>Contents</a:t>
            </a:r>
            <a:endParaRPr lang="hu-HU" b="1" dirty="0">
              <a:solidFill>
                <a:srgbClr val="556568"/>
              </a:solidFill>
              <a:sym typeface="Arial"/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2C06763-A2FC-F241-0F07-9C2FDA962A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556568"/>
              </a:buClr>
              <a:buSzPct val="60000"/>
            </a:pPr>
            <a:r>
              <a:rPr lang="hu-HU" sz="3200" b="1" dirty="0">
                <a:solidFill>
                  <a:srgbClr val="33798A"/>
                </a:solidFill>
                <a:sym typeface="Arial"/>
              </a:rPr>
              <a:t>B-</a:t>
            </a:r>
            <a:r>
              <a:rPr lang="hu-HU" sz="3200" b="1" dirty="0" err="1">
                <a:solidFill>
                  <a:srgbClr val="33798A"/>
                </a:solidFill>
                <a:sym typeface="Arial"/>
              </a:rPr>
              <a:t>prepared</a:t>
            </a:r>
            <a:r>
              <a:rPr lang="hu-HU" sz="3200" b="1" dirty="0">
                <a:solidFill>
                  <a:srgbClr val="33798A"/>
                </a:solidFill>
                <a:sym typeface="Arial"/>
              </a:rPr>
              <a:t> </a:t>
            </a:r>
            <a:r>
              <a:rPr lang="en-GB" sz="3200" b="1" dirty="0">
                <a:solidFill>
                  <a:srgbClr val="33798A"/>
                </a:solidFill>
                <a:sym typeface="Arial"/>
              </a:rPr>
              <a:t>Horizon </a:t>
            </a:r>
            <a:r>
              <a:rPr lang="hu-HU" sz="3200" b="1" dirty="0">
                <a:solidFill>
                  <a:srgbClr val="33798A"/>
                </a:solidFill>
                <a:sym typeface="Arial"/>
              </a:rPr>
              <a:t>project</a:t>
            </a:r>
          </a:p>
          <a:p>
            <a:pPr>
              <a:buClr>
                <a:srgbClr val="556568"/>
              </a:buClr>
              <a:buSzPct val="60000"/>
            </a:pPr>
            <a:r>
              <a:rPr lang="hu-HU" sz="3200" b="1" dirty="0">
                <a:solidFill>
                  <a:srgbClr val="33798A"/>
                </a:solidFill>
                <a:sym typeface="Arial"/>
              </a:rPr>
              <a:t>IM-</a:t>
            </a:r>
            <a:r>
              <a:rPr lang="hu-HU" sz="3200" b="1" dirty="0" err="1">
                <a:solidFill>
                  <a:srgbClr val="33798A"/>
                </a:solidFill>
                <a:sym typeface="Arial"/>
              </a:rPr>
              <a:t>prepared</a:t>
            </a:r>
            <a:r>
              <a:rPr lang="hu-HU" sz="3200" b="1" dirty="0">
                <a:solidFill>
                  <a:srgbClr val="33798A"/>
                </a:solidFill>
                <a:sym typeface="Arial"/>
              </a:rPr>
              <a:t> mobile </a:t>
            </a:r>
            <a:r>
              <a:rPr lang="hu-HU" sz="3200" b="1" dirty="0" err="1">
                <a:solidFill>
                  <a:srgbClr val="33798A"/>
                </a:solidFill>
                <a:sym typeface="Arial"/>
              </a:rPr>
              <a:t>application</a:t>
            </a:r>
            <a:endParaRPr lang="hu-HU" sz="3200" b="1" dirty="0">
              <a:solidFill>
                <a:srgbClr val="33798A"/>
              </a:solidFill>
              <a:sym typeface="Arial"/>
            </a:endParaRPr>
          </a:p>
          <a:p>
            <a:pPr>
              <a:buClr>
                <a:srgbClr val="556568"/>
              </a:buClr>
              <a:buSzPct val="60000"/>
            </a:pPr>
            <a:r>
              <a:rPr lang="en-US" sz="3200" b="1" dirty="0">
                <a:solidFill>
                  <a:srgbClr val="33798A"/>
                </a:solidFill>
                <a:sym typeface="Arial"/>
              </a:rPr>
              <a:t>Munich’s Thematic Heritage Sites along the </a:t>
            </a:r>
            <a:r>
              <a:rPr lang="hu-HU" sz="3200" b="1" dirty="0" err="1">
                <a:solidFill>
                  <a:srgbClr val="33798A"/>
                </a:solidFill>
                <a:sym typeface="Arial"/>
              </a:rPr>
              <a:t>river</a:t>
            </a:r>
            <a:r>
              <a:rPr lang="hu-HU" sz="3200" b="1" dirty="0">
                <a:solidFill>
                  <a:srgbClr val="33798A"/>
                </a:solidFill>
                <a:sym typeface="Arial"/>
              </a:rPr>
              <a:t> </a:t>
            </a:r>
            <a:r>
              <a:rPr lang="en-US" sz="3200" b="1" dirty="0">
                <a:solidFill>
                  <a:srgbClr val="33798A"/>
                </a:solidFill>
                <a:sym typeface="Arial"/>
              </a:rPr>
              <a:t>Isar</a:t>
            </a:r>
            <a:endParaRPr lang="hu-HU" sz="3200" b="1" dirty="0">
              <a:solidFill>
                <a:srgbClr val="33798A"/>
              </a:solidFill>
              <a:sym typeface="Arial"/>
            </a:endParaRPr>
          </a:p>
          <a:p>
            <a:pPr>
              <a:buClr>
                <a:srgbClr val="556568"/>
              </a:buClr>
              <a:buSzPct val="60000"/>
            </a:pPr>
            <a:r>
              <a:rPr lang="hu-HU" sz="3200" b="1" dirty="0" err="1">
                <a:solidFill>
                  <a:srgbClr val="33798A"/>
                </a:solidFill>
                <a:sym typeface="Arial"/>
              </a:rPr>
              <a:t>Gamified</a:t>
            </a:r>
            <a:r>
              <a:rPr lang="hu-HU" sz="3200" b="1" dirty="0">
                <a:solidFill>
                  <a:srgbClr val="33798A"/>
                </a:solidFill>
                <a:sym typeface="Arial"/>
              </a:rPr>
              <a:t> Mobile </a:t>
            </a:r>
            <a:r>
              <a:rPr lang="hu-HU" sz="3200" b="1" dirty="0" err="1">
                <a:solidFill>
                  <a:srgbClr val="33798A"/>
                </a:solidFill>
                <a:sym typeface="Arial"/>
              </a:rPr>
              <a:t>Walk</a:t>
            </a:r>
            <a:r>
              <a:rPr lang="hu-HU" sz="3200" b="1" dirty="0">
                <a:solidFill>
                  <a:srgbClr val="33798A"/>
                </a:solidFill>
                <a:sym typeface="Arial"/>
              </a:rPr>
              <a:t> in </a:t>
            </a:r>
            <a:r>
              <a:rPr lang="hu-HU" sz="3200" b="1" dirty="0" err="1">
                <a:solidFill>
                  <a:srgbClr val="33798A"/>
                </a:solidFill>
                <a:sym typeface="Arial"/>
              </a:rPr>
              <a:t>Munich</a:t>
            </a:r>
            <a:endParaRPr lang="hu-HU" sz="3200" b="1" dirty="0">
              <a:solidFill>
                <a:srgbClr val="33798A"/>
              </a:solidFill>
              <a:sym typeface="Arial"/>
            </a:endParaRPr>
          </a:p>
          <a:p>
            <a:pPr>
              <a:buClr>
                <a:srgbClr val="556568"/>
              </a:buClr>
              <a:buSzPct val="60000"/>
            </a:pPr>
            <a:r>
              <a:rPr lang="hu-HU" sz="3200" b="1" dirty="0" err="1">
                <a:solidFill>
                  <a:srgbClr val="33798A"/>
                </a:solidFill>
                <a:sym typeface="Arial"/>
              </a:rPr>
              <a:t>Evaluation</a:t>
            </a:r>
            <a:endParaRPr lang="hu-HU" sz="3200" b="1" dirty="0">
              <a:solidFill>
                <a:srgbClr val="33798A"/>
              </a:solidFill>
              <a:sym typeface="Arial"/>
            </a:endParaRPr>
          </a:p>
          <a:p>
            <a:pPr>
              <a:buClr>
                <a:srgbClr val="556568"/>
              </a:buClr>
              <a:buSzPct val="60000"/>
            </a:pPr>
            <a:r>
              <a:rPr lang="hu-HU" sz="3200" b="1" dirty="0" err="1">
                <a:solidFill>
                  <a:srgbClr val="33798A"/>
                </a:solidFill>
                <a:sym typeface="Arial"/>
              </a:rPr>
              <a:t>Conclusions</a:t>
            </a:r>
            <a:endParaRPr lang="hu-HU" dirty="0"/>
          </a:p>
          <a:p>
            <a:endParaRPr lang="hu-HU" dirty="0"/>
          </a:p>
          <a:p>
            <a:endParaRPr lang="hu-HU" dirty="0"/>
          </a:p>
        </p:txBody>
      </p:sp>
      <p:cxnSp>
        <p:nvCxnSpPr>
          <p:cNvPr id="4" name="Google Shape;129;p3">
            <a:extLst>
              <a:ext uri="{FF2B5EF4-FFF2-40B4-BE49-F238E27FC236}">
                <a16:creationId xmlns:a16="http://schemas.microsoft.com/office/drawing/2014/main" id="{C183C9A7-3DC3-06F7-984E-63A9FC1DC04F}"/>
              </a:ext>
            </a:extLst>
          </p:cNvPr>
          <p:cNvCxnSpPr/>
          <p:nvPr/>
        </p:nvCxnSpPr>
        <p:spPr bwMode="auto"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5" name="Google Shape;88;p1">
            <a:extLst>
              <a:ext uri="{FF2B5EF4-FFF2-40B4-BE49-F238E27FC236}">
                <a16:creationId xmlns:a16="http://schemas.microsoft.com/office/drawing/2014/main" id="{A9BCD7FA-DBC7-4DAC-0DA8-A3834E9DAB88}"/>
              </a:ext>
            </a:extLst>
          </p:cNvPr>
          <p:cNvGrpSpPr/>
          <p:nvPr/>
        </p:nvGrpSpPr>
        <p:grpSpPr>
          <a:xfrm>
            <a:off x="10557761" y="78880"/>
            <a:ext cx="1577662" cy="1293943"/>
            <a:chOff x="5840944" y="439576"/>
            <a:chExt cx="6855967" cy="5623024"/>
          </a:xfrm>
        </p:grpSpPr>
        <p:sp>
          <p:nvSpPr>
            <p:cNvPr id="6" name="Google Shape;89;p1">
              <a:extLst>
                <a:ext uri="{FF2B5EF4-FFF2-40B4-BE49-F238E27FC236}">
                  <a16:creationId xmlns:a16="http://schemas.microsoft.com/office/drawing/2014/main" id="{E7CD3E6C-C30F-8CD2-C447-090FB4E725AB}"/>
                </a:ext>
              </a:extLst>
            </p:cNvPr>
            <p:cNvSpPr txBox="1"/>
            <p:nvPr/>
          </p:nvSpPr>
          <p:spPr>
            <a:xfrm>
              <a:off x="5840944" y="4443291"/>
              <a:ext cx="6273602" cy="16193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464A"/>
                </a:buClr>
                <a:buSzPts val="2400"/>
                <a:buFont typeface="Arial"/>
                <a:buNone/>
              </a:pPr>
              <a:endParaRPr sz="2800" b="1" i="0" u="none" strike="noStrike" cap="none" dirty="0">
                <a:solidFill>
                  <a:srgbClr val="55656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" name="Google Shape;90;p1">
              <a:extLst>
                <a:ext uri="{FF2B5EF4-FFF2-40B4-BE49-F238E27FC236}">
                  <a16:creationId xmlns:a16="http://schemas.microsoft.com/office/drawing/2014/main" id="{DB3ECE61-5BFF-3422-DDA5-C523CEBC4CC4}"/>
                </a:ext>
              </a:extLst>
            </p:cNvPr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147786" y="439576"/>
              <a:ext cx="6549125" cy="5244414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4051741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7F96CB44-5E01-838E-0FE0-F9ACF5F0B258}"/>
            </a:ext>
          </a:extLst>
        </p:cNvPr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pic>
        <p:nvPicPr>
          <p:cNvPr id="806471623" name="Kép 16">
            <a:extLst>
              <a:ext uri="{FF2B5EF4-FFF2-40B4-BE49-F238E27FC236}">
                <a16:creationId xmlns:a16="http://schemas.microsoft.com/office/drawing/2014/main" id="{165FDD17-49DB-C748-450E-3ACCA0A0A28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78976" y="1620800"/>
            <a:ext cx="4928469" cy="4703063"/>
          </a:xfrm>
          <a:prstGeom prst="rect">
            <a:avLst/>
          </a:prstGeom>
          <a:noFill/>
          <a:ln>
            <a:noFill/>
          </a:ln>
        </p:spPr>
      </p:pic>
      <p:sp>
        <p:nvSpPr>
          <p:cNvPr id="1443239707" name="TextBox 5">
            <a:extLst>
              <a:ext uri="{FF2B5EF4-FFF2-40B4-BE49-F238E27FC236}">
                <a16:creationId xmlns:a16="http://schemas.microsoft.com/office/drawing/2014/main" id="{685B123E-953B-5BBE-BBEC-778C44A8CCDB}"/>
              </a:ext>
            </a:extLst>
          </p:cNvPr>
          <p:cNvSpPr txBox="1"/>
          <p:nvPr/>
        </p:nvSpPr>
        <p:spPr bwMode="auto">
          <a:xfrm>
            <a:off x="844691" y="1526133"/>
            <a:ext cx="73448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en-GB" sz="2000" dirty="0">
                <a:solidFill>
                  <a:srgbClr val="37798D"/>
                </a:solidFill>
                <a:latin typeface="Calibri"/>
                <a:ea typeface="Calibri"/>
                <a:cs typeface="Calibri"/>
              </a:rPr>
              <a:t>A consortium of 15 partners from 11 EU Member States and associated countries across Europe.</a:t>
            </a:r>
            <a:endParaRPr lang="en-GB" sz="2000" dirty="0">
              <a:solidFill>
                <a:srgbClr val="37798D"/>
              </a:solidFill>
              <a:latin typeface="Calibri"/>
              <a:cs typeface="Calibri"/>
            </a:endParaRPr>
          </a:p>
        </p:txBody>
      </p:sp>
      <p:pic>
        <p:nvPicPr>
          <p:cNvPr id="76488871" name="Picture 2" descr="https://sztaki.hun-ren.hu/sites/default/files/styles/max_650x650/public/2023/news/images/ssss.jpg?itok=-SkP5Sxa">
            <a:extLst>
              <a:ext uri="{FF2B5EF4-FFF2-40B4-BE49-F238E27FC236}">
                <a16:creationId xmlns:a16="http://schemas.microsoft.com/office/drawing/2014/main" id="{C5A8FF37-27B3-2C42-64AD-3AA40D1A19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 b="7436"/>
          <a:stretch/>
        </p:blipFill>
        <p:spPr bwMode="auto">
          <a:xfrm>
            <a:off x="980811" y="3465502"/>
            <a:ext cx="5484119" cy="2858361"/>
          </a:xfrm>
          <a:prstGeom prst="rect">
            <a:avLst/>
          </a:prstGeom>
          <a:noFill/>
        </p:spPr>
      </p:pic>
      <p:pic>
        <p:nvPicPr>
          <p:cNvPr id="1609257585" name="Picture 1609257584">
            <a:extLst>
              <a:ext uri="{FF2B5EF4-FFF2-40B4-BE49-F238E27FC236}">
                <a16:creationId xmlns:a16="http://schemas.microsoft.com/office/drawing/2014/main" id="{C2D38C09-FE03-D4B9-C47F-3E5B5653909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844691" y="2103449"/>
            <a:ext cx="3222624" cy="1289049"/>
          </a:xfrm>
          <a:prstGeom prst="rect">
            <a:avLst/>
          </a:prstGeom>
        </p:spPr>
      </p:pic>
      <p:grpSp>
        <p:nvGrpSpPr>
          <p:cNvPr id="2" name="Google Shape;88;p1">
            <a:extLst>
              <a:ext uri="{FF2B5EF4-FFF2-40B4-BE49-F238E27FC236}">
                <a16:creationId xmlns:a16="http://schemas.microsoft.com/office/drawing/2014/main" id="{D6F649DF-F931-E937-D5AB-D38163FDDFA9}"/>
              </a:ext>
            </a:extLst>
          </p:cNvPr>
          <p:cNvGrpSpPr/>
          <p:nvPr/>
        </p:nvGrpSpPr>
        <p:grpSpPr>
          <a:xfrm>
            <a:off x="10557761" y="78880"/>
            <a:ext cx="1577662" cy="1293943"/>
            <a:chOff x="5840944" y="439576"/>
            <a:chExt cx="6855967" cy="5623024"/>
          </a:xfrm>
        </p:grpSpPr>
        <p:sp>
          <p:nvSpPr>
            <p:cNvPr id="3" name="Google Shape;89;p1">
              <a:extLst>
                <a:ext uri="{FF2B5EF4-FFF2-40B4-BE49-F238E27FC236}">
                  <a16:creationId xmlns:a16="http://schemas.microsoft.com/office/drawing/2014/main" id="{C3505276-AB72-ECB9-9D73-C62997364E6C}"/>
                </a:ext>
              </a:extLst>
            </p:cNvPr>
            <p:cNvSpPr txBox="1"/>
            <p:nvPr/>
          </p:nvSpPr>
          <p:spPr>
            <a:xfrm>
              <a:off x="5840944" y="4443291"/>
              <a:ext cx="6273602" cy="161930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rmAutofit fontScale="92500" lnSpcReduction="20000"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F464A"/>
                </a:buClr>
                <a:buSzPts val="2400"/>
                <a:buFont typeface="Arial"/>
                <a:buNone/>
              </a:pPr>
              <a:endParaRPr sz="2800" b="1" i="0" u="none" strike="noStrike" cap="none" dirty="0">
                <a:solidFill>
                  <a:srgbClr val="556568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" name="Google Shape;90;p1">
              <a:extLst>
                <a:ext uri="{FF2B5EF4-FFF2-40B4-BE49-F238E27FC236}">
                  <a16:creationId xmlns:a16="http://schemas.microsoft.com/office/drawing/2014/main" id="{E1B91515-3455-4E1D-8EBF-559D9E8E5BB5}"/>
                </a:ext>
              </a:extLst>
            </p:cNvPr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6147786" y="439576"/>
              <a:ext cx="6549125" cy="524441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Google Shape;127;p3">
            <a:extLst>
              <a:ext uri="{FF2B5EF4-FFF2-40B4-BE49-F238E27FC236}">
                <a16:creationId xmlns:a16="http://schemas.microsoft.com/office/drawing/2014/main" id="{DAF81E63-E03C-4EE0-E61F-F67D9F4AE3A2}"/>
              </a:ext>
            </a:extLst>
          </p:cNvPr>
          <p:cNvSpPr txBox="1">
            <a:spLocks/>
          </p:cNvSpPr>
          <p:nvPr/>
        </p:nvSpPr>
        <p:spPr>
          <a:xfrm>
            <a:off x="838200" y="19825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85000"/>
              </a:lnSpc>
              <a:defRPr/>
            </a:pPr>
            <a:r>
              <a:rPr lang="en-US" sz="32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Building </a:t>
            </a:r>
            <a:r>
              <a:rPr lang="en-US" sz="3200" b="1" dirty="0" err="1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PREPAREDness</a:t>
            </a:r>
            <a:r>
              <a:rPr lang="en-US" sz="32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 with Collaborative Knowledge Platform, Gamification and Serious Game in Virtual Reality</a:t>
            </a:r>
            <a:endParaRPr lang="hu-HU" sz="3200" b="1" dirty="0">
              <a:solidFill>
                <a:srgbClr val="556568"/>
              </a:solidFill>
              <a:latin typeface="Calibri"/>
              <a:cs typeface="Calibri"/>
              <a:sym typeface="Calibri"/>
            </a:endParaRPr>
          </a:p>
        </p:txBody>
      </p:sp>
      <p:cxnSp>
        <p:nvCxnSpPr>
          <p:cNvPr id="6" name="Google Shape;129;p3">
            <a:extLst>
              <a:ext uri="{FF2B5EF4-FFF2-40B4-BE49-F238E27FC236}">
                <a16:creationId xmlns:a16="http://schemas.microsoft.com/office/drawing/2014/main" id="{406BD79A-095F-5C2B-F176-8144A1E5D6A5}"/>
              </a:ext>
            </a:extLst>
          </p:cNvPr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4210116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015928955" name="TextBox 5"/>
          <p:cNvSpPr txBox="1"/>
          <p:nvPr/>
        </p:nvSpPr>
        <p:spPr bwMode="auto">
          <a:xfrm>
            <a:off x="614528" y="1352670"/>
            <a:ext cx="5755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37798D"/>
                </a:solidFill>
                <a:latin typeface="Calibri"/>
                <a:ea typeface="Calibri"/>
                <a:cs typeface="Calibri"/>
              </a:rPr>
              <a:t>Even the most advanced alert systems and first responder </a:t>
            </a:r>
            <a:r>
              <a:rPr lang="en-US" sz="1800" dirty="0" err="1">
                <a:solidFill>
                  <a:srgbClr val="37798D"/>
                </a:solidFill>
                <a:latin typeface="Calibri"/>
                <a:ea typeface="Calibri"/>
                <a:cs typeface="Calibri"/>
              </a:rPr>
              <a:t>organisations</a:t>
            </a:r>
            <a:r>
              <a:rPr lang="en-US" sz="1800" dirty="0">
                <a:solidFill>
                  <a:srgbClr val="37798D"/>
                </a:solidFill>
                <a:latin typeface="Calibri"/>
                <a:ea typeface="Calibri"/>
                <a:cs typeface="Calibri"/>
              </a:rPr>
              <a:t> cannot entirely avert fatalities and property damage. </a:t>
            </a:r>
            <a:endParaRPr lang="en-US" sz="1800" dirty="0">
              <a:solidFill>
                <a:srgbClr val="37798D"/>
              </a:solidFill>
              <a:latin typeface="Calibri"/>
            </a:endParaRPr>
          </a:p>
        </p:txBody>
      </p:sp>
      <p:sp>
        <p:nvSpPr>
          <p:cNvPr id="463256026" name="TextBox 5"/>
          <p:cNvSpPr txBox="1"/>
          <p:nvPr/>
        </p:nvSpPr>
        <p:spPr bwMode="auto">
          <a:xfrm>
            <a:off x="449654" y="2938484"/>
            <a:ext cx="6009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sz="1800" dirty="0">
                <a:solidFill>
                  <a:srgbClr val="37798D"/>
                </a:solidFill>
                <a:latin typeface="Calibri"/>
                <a:ea typeface="Calibri"/>
                <a:cs typeface="Calibri"/>
              </a:rPr>
              <a:t>It's crucial to </a:t>
            </a:r>
            <a:r>
              <a:rPr lang="en-US" sz="1800" b="1" dirty="0">
                <a:solidFill>
                  <a:srgbClr val="37798D"/>
                </a:solidFill>
                <a:latin typeface="Calibri"/>
                <a:ea typeface="Calibri"/>
                <a:cs typeface="Calibri"/>
              </a:rPr>
              <a:t>empower citizens with the knowledge and skills</a:t>
            </a:r>
            <a:r>
              <a:rPr lang="en-US" sz="1800" dirty="0">
                <a:solidFill>
                  <a:srgbClr val="37798D"/>
                </a:solidFill>
                <a:latin typeface="Calibri"/>
                <a:ea typeface="Calibri"/>
                <a:cs typeface="Calibri"/>
              </a:rPr>
              <a:t> needed to act and react effectively during disaster situations and crises, comprehend alerts, and follow instructions.</a:t>
            </a:r>
            <a:endParaRPr lang="en-US" sz="1800" dirty="0">
              <a:solidFill>
                <a:srgbClr val="37798D"/>
              </a:solidFill>
              <a:latin typeface="Calibri"/>
            </a:endParaRPr>
          </a:p>
        </p:txBody>
      </p:sp>
      <p:sp>
        <p:nvSpPr>
          <p:cNvPr id="156329100" name="Google Shape;112;p2"/>
          <p:cNvSpPr txBox="1"/>
          <p:nvPr/>
        </p:nvSpPr>
        <p:spPr bwMode="auto">
          <a:xfrm>
            <a:off x="603703" y="4791167"/>
            <a:ext cx="7372324" cy="1672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3" tIns="45699" rIns="91423" bIns="45699" anchor="t" anchorCtr="0">
            <a:spAutoFit/>
          </a:bodyPr>
          <a:lstStyle/>
          <a:p>
            <a:pPr lvl="0" algn="ctr">
              <a:defRPr/>
            </a:pPr>
            <a:r>
              <a:rPr lang="en-US" sz="3600" b="1" dirty="0">
                <a:solidFill>
                  <a:srgbClr val="CD9A41"/>
                </a:solidFill>
                <a:latin typeface="Calibri"/>
                <a:ea typeface="Calibri"/>
                <a:cs typeface="Calibri"/>
              </a:rPr>
              <a:t>PLAN A</a:t>
            </a:r>
            <a:r>
              <a:rPr lang="en-US" sz="2400" b="1" dirty="0">
                <a:solidFill>
                  <a:srgbClr val="CD9A41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2400" b="1" dirty="0">
                <a:solidFill>
                  <a:srgbClr val="33798A"/>
                </a:solidFill>
                <a:latin typeface="Calibri"/>
                <a:ea typeface="Calibri"/>
                <a:cs typeface="Calibri"/>
              </a:rPr>
              <a:t>IS THAT FIRST AND SECOND RESPONDERS ARE COMING TO HELP YOU.</a:t>
            </a:r>
            <a:endParaRPr lang="en-US" sz="2200" dirty="0">
              <a:solidFill>
                <a:srgbClr val="33798A"/>
              </a:solidFill>
            </a:endParaRPr>
          </a:p>
          <a:p>
            <a:pPr lvl="0" algn="ctr">
              <a:spcBef>
                <a:spcPts val="799"/>
              </a:spcBef>
              <a:defRPr/>
            </a:pPr>
            <a:r>
              <a:rPr lang="en-US" sz="2400" b="1" dirty="0">
                <a:solidFill>
                  <a:srgbClr val="33798A"/>
                </a:solidFill>
                <a:latin typeface="Calibri"/>
                <a:ea typeface="Calibri"/>
                <a:cs typeface="Calibri"/>
              </a:rPr>
              <a:t>UNTIL THEN, YOU NEED TO HAVE A</a:t>
            </a:r>
            <a:r>
              <a:rPr lang="en-US" sz="2400" b="1" dirty="0">
                <a:solidFill>
                  <a:srgbClr val="A14D45"/>
                </a:solidFill>
                <a:latin typeface="Calibri"/>
                <a:ea typeface="Calibri"/>
                <a:cs typeface="Calibri"/>
              </a:rPr>
              <a:t> </a:t>
            </a:r>
            <a:r>
              <a:rPr lang="en-US" sz="3600" b="1" dirty="0">
                <a:solidFill>
                  <a:srgbClr val="A14D45"/>
                </a:solidFill>
                <a:latin typeface="Calibri"/>
                <a:ea typeface="Calibri"/>
                <a:cs typeface="Calibri"/>
              </a:rPr>
              <a:t>PLAN B.</a:t>
            </a:r>
            <a:r>
              <a:rPr lang="en-US" sz="3600" b="1" dirty="0">
                <a:solidFill>
                  <a:srgbClr val="33798A"/>
                </a:solidFill>
                <a:latin typeface="Calibri"/>
                <a:ea typeface="Calibri"/>
                <a:cs typeface="Calibri"/>
              </a:rPr>
              <a:t> </a:t>
            </a:r>
            <a:endParaRPr lang="en-US" sz="2800" dirty="0">
              <a:solidFill>
                <a:srgbClr val="33798A"/>
              </a:solidFill>
            </a:endParaRPr>
          </a:p>
        </p:txBody>
      </p:sp>
      <p:pic>
        <p:nvPicPr>
          <p:cNvPr id="788777767" name="Picture 4" descr="A black background with blue text&#10;&#10;Description automatically generated"/>
          <p:cNvPicPr>
            <a:picLocks noChangeAspect="1"/>
          </p:cNvPicPr>
          <p:nvPr/>
        </p:nvPicPr>
        <p:blipFill>
          <a:blip r:embed="rId3"/>
          <a:srcRect r="65544"/>
          <a:stretch/>
        </p:blipFill>
        <p:spPr bwMode="auto">
          <a:xfrm>
            <a:off x="8690450" y="4763182"/>
            <a:ext cx="2183423" cy="1745971"/>
          </a:xfrm>
          <a:prstGeom prst="rect">
            <a:avLst/>
          </a:prstGeom>
        </p:spPr>
      </p:pic>
      <p:sp>
        <p:nvSpPr>
          <p:cNvPr id="594735751" name="Rectangle 594735750"/>
          <p:cNvSpPr/>
          <p:nvPr/>
        </p:nvSpPr>
        <p:spPr bwMode="auto">
          <a:xfrm>
            <a:off x="542942" y="4669015"/>
            <a:ext cx="11059209" cy="1934307"/>
          </a:xfrm>
          <a:prstGeom prst="rect">
            <a:avLst/>
          </a:prstGeom>
          <a:noFill/>
          <a:ln w="19049" cap="flat" cmpd="sng" algn="ctr">
            <a:solidFill>
              <a:srgbClr val="33798A"/>
            </a:solidFill>
            <a:prstDash val="solid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hu-HU" noProof="0" dirty="0"/>
          </a:p>
        </p:txBody>
      </p:sp>
      <p:pic>
        <p:nvPicPr>
          <p:cNvPr id="1105842416" name="Picture 1105842415"/>
          <p:cNvPicPr>
            <a:picLocks noChangeAspect="1"/>
          </p:cNvPicPr>
          <p:nvPr/>
        </p:nvPicPr>
        <p:blipFill>
          <a:blip r:embed="rId4"/>
          <a:srcRect/>
          <a:stretch/>
        </p:blipFill>
        <p:spPr bwMode="auto">
          <a:xfrm>
            <a:off x="6983671" y="1571194"/>
            <a:ext cx="4092766" cy="2844618"/>
          </a:xfrm>
          <a:prstGeom prst="rect">
            <a:avLst/>
          </a:prstGeom>
          <a:ln>
            <a:solidFill>
              <a:srgbClr val="17333B"/>
            </a:solidFill>
          </a:ln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037F3126-BE3C-33B6-278F-494B4D5D56DB}"/>
              </a:ext>
            </a:extLst>
          </p:cNvPr>
          <p:cNvGrpSpPr/>
          <p:nvPr/>
        </p:nvGrpSpPr>
        <p:grpSpPr>
          <a:xfrm>
            <a:off x="2488910" y="2414290"/>
            <a:ext cx="1930644" cy="385903"/>
            <a:chOff x="2345364" y="2363090"/>
            <a:chExt cx="1930644" cy="385903"/>
          </a:xfrm>
        </p:grpSpPr>
        <p:sp>
          <p:nvSpPr>
            <p:cNvPr id="1669115474" name="Arrow: Right 1669115473"/>
            <p:cNvSpPr/>
            <p:nvPr/>
          </p:nvSpPr>
          <p:spPr bwMode="auto">
            <a:xfrm rot="5399977">
              <a:off x="2360018" y="2411955"/>
              <a:ext cx="322384" cy="351692"/>
            </a:xfrm>
            <a:prstGeom prst="rightArrow">
              <a:avLst>
                <a:gd name="adj1" fmla="val 50000"/>
                <a:gd name="adj2" fmla="val 50000"/>
              </a:avLst>
            </a:prstGeom>
            <a:ln w="12700" cap="flat" cmpd="sng" algn="ctr">
              <a:solidFill>
                <a:srgbClr val="37798D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 noProof="0" dirty="0"/>
            </a:p>
          </p:txBody>
        </p:sp>
        <p:sp>
          <p:nvSpPr>
            <p:cNvPr id="1658668844" name="Arrow: Right 1658668843"/>
            <p:cNvSpPr/>
            <p:nvPr/>
          </p:nvSpPr>
          <p:spPr bwMode="auto">
            <a:xfrm rot="5399977">
              <a:off x="3155480" y="2348436"/>
              <a:ext cx="322384" cy="351692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A14D45"/>
            </a:solidFill>
            <a:ln w="12700" cap="flat" cmpd="sng" algn="ctr">
              <a:solidFill>
                <a:srgbClr val="A14D45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 noProof="0" dirty="0"/>
            </a:p>
          </p:txBody>
        </p:sp>
        <p:sp>
          <p:nvSpPr>
            <p:cNvPr id="1474675170" name="Arrow: Right 1474675169"/>
            <p:cNvSpPr/>
            <p:nvPr/>
          </p:nvSpPr>
          <p:spPr bwMode="auto">
            <a:xfrm rot="5399977">
              <a:off x="3938970" y="2411955"/>
              <a:ext cx="322384" cy="351692"/>
            </a:xfrm>
            <a:prstGeom prst="rightArrow">
              <a:avLst>
                <a:gd name="adj1" fmla="val 50000"/>
                <a:gd name="adj2" fmla="val 50000"/>
              </a:avLst>
            </a:prstGeom>
            <a:ln w="12700" cap="flat" cmpd="sng" algn="ctr">
              <a:solidFill>
                <a:srgbClr val="37798D"/>
              </a:solidFill>
              <a:prstDash val="solid"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hu-HU" noProof="0" dirty="0"/>
            </a:p>
          </p:txBody>
        </p:sp>
      </p:grpSp>
      <p:cxnSp>
        <p:nvCxnSpPr>
          <p:cNvPr id="5" name="Google Shape;129;p3">
            <a:extLst>
              <a:ext uri="{FF2B5EF4-FFF2-40B4-BE49-F238E27FC236}">
                <a16:creationId xmlns:a16="http://schemas.microsoft.com/office/drawing/2014/main" id="{770AEA87-07A2-14C4-1AA2-02E29DC5EE42}"/>
              </a:ext>
            </a:extLst>
          </p:cNvPr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sp>
        <p:nvSpPr>
          <p:cNvPr id="12" name="Google Shape;127;p3">
            <a:extLst>
              <a:ext uri="{FF2B5EF4-FFF2-40B4-BE49-F238E27FC236}">
                <a16:creationId xmlns:a16="http://schemas.microsoft.com/office/drawing/2014/main" id="{B0321991-6CA4-F4DD-4958-B525945B893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4400"/>
            </a:pPr>
            <a:r>
              <a:rPr lang="hu-HU" sz="4400" b="1" dirty="0" err="1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Why</a:t>
            </a:r>
            <a:r>
              <a:rPr lang="hu-HU" sz="44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GB" sz="44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B-prepared?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2" name="Oval 101"/>
          <p:cNvSpPr/>
          <p:nvPr/>
        </p:nvSpPr>
        <p:spPr bwMode="auto">
          <a:xfrm>
            <a:off x="5138421" y="-664713"/>
            <a:ext cx="9033365" cy="8690735"/>
          </a:xfrm>
          <a:custGeom>
            <a:avLst/>
            <a:gdLst>
              <a:gd name="connsiteX0" fmla="*/ 0 w 8728218"/>
              <a:gd name="connsiteY0" fmla="*/ 4345263 h 8690526"/>
              <a:gd name="connsiteX1" fmla="*/ 4364109 w 8728218"/>
              <a:gd name="connsiteY1" fmla="*/ 0 h 8690526"/>
              <a:gd name="connsiteX2" fmla="*/ 8728218 w 8728218"/>
              <a:gd name="connsiteY2" fmla="*/ 4345263 h 8690526"/>
              <a:gd name="connsiteX3" fmla="*/ 4364109 w 8728218"/>
              <a:gd name="connsiteY3" fmla="*/ 8690526 h 8690526"/>
              <a:gd name="connsiteX4" fmla="*/ 0 w 8728218"/>
              <a:gd name="connsiteY4" fmla="*/ 4345263 h 8690526"/>
              <a:gd name="connsiteX0" fmla="*/ 0 w 8836570"/>
              <a:gd name="connsiteY0" fmla="*/ 4345472 h 8690735"/>
              <a:gd name="connsiteX1" fmla="*/ 4364109 w 8836570"/>
              <a:gd name="connsiteY1" fmla="*/ 209 h 8690735"/>
              <a:gd name="connsiteX2" fmla="*/ 8728218 w 8836570"/>
              <a:gd name="connsiteY2" fmla="*/ 4345472 h 8690735"/>
              <a:gd name="connsiteX3" fmla="*/ 4364109 w 8836570"/>
              <a:gd name="connsiteY3" fmla="*/ 8690735 h 8690735"/>
              <a:gd name="connsiteX4" fmla="*/ 0 w 8836570"/>
              <a:gd name="connsiteY4" fmla="*/ 4345472 h 8690735"/>
              <a:gd name="connsiteX0" fmla="*/ 0 w 9033365"/>
              <a:gd name="connsiteY0" fmla="*/ 4345472 h 8690735"/>
              <a:gd name="connsiteX1" fmla="*/ 4364109 w 9033365"/>
              <a:gd name="connsiteY1" fmla="*/ 209 h 8690735"/>
              <a:gd name="connsiteX2" fmla="*/ 8728218 w 9033365"/>
              <a:gd name="connsiteY2" fmla="*/ 4345472 h 8690735"/>
              <a:gd name="connsiteX3" fmla="*/ 4364109 w 9033365"/>
              <a:gd name="connsiteY3" fmla="*/ 8690735 h 8690735"/>
              <a:gd name="connsiteX4" fmla="*/ 0 w 9033365"/>
              <a:gd name="connsiteY4" fmla="*/ 4345472 h 8690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33365" h="8690735" extrusionOk="0">
                <a:moveTo>
                  <a:pt x="0" y="4345472"/>
                </a:moveTo>
                <a:cubicBezTo>
                  <a:pt x="0" y="1945650"/>
                  <a:pt x="1953878" y="209"/>
                  <a:pt x="4364109" y="209"/>
                </a:cubicBezTo>
                <a:cubicBezTo>
                  <a:pt x="6774340" y="209"/>
                  <a:pt x="9406398" y="-104130"/>
                  <a:pt x="8728218" y="4345472"/>
                </a:cubicBezTo>
                <a:cubicBezTo>
                  <a:pt x="10054098" y="7248214"/>
                  <a:pt x="6774340" y="8690735"/>
                  <a:pt x="4364109" y="8690735"/>
                </a:cubicBezTo>
                <a:cubicBezTo>
                  <a:pt x="1953878" y="8690735"/>
                  <a:pt x="0" y="6745294"/>
                  <a:pt x="0" y="4345472"/>
                </a:cubicBezTo>
                <a:close/>
              </a:path>
            </a:pathLst>
          </a:custGeom>
          <a:noFill/>
          <a:ln w="57150">
            <a:solidFill>
              <a:srgbClr val="37798D">
                <a:alpha val="30194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39" name="Oval 38"/>
          <p:cNvSpPr/>
          <p:nvPr/>
        </p:nvSpPr>
        <p:spPr bwMode="auto">
          <a:xfrm>
            <a:off x="6424543" y="982740"/>
            <a:ext cx="5504499" cy="5480727"/>
          </a:xfrm>
          <a:prstGeom prst="ellipse">
            <a:avLst/>
          </a:prstGeom>
          <a:noFill/>
          <a:ln w="57150">
            <a:solidFill>
              <a:srgbClr val="37798D">
                <a:alpha val="30194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grpSp>
        <p:nvGrpSpPr>
          <p:cNvPr id="176" name="Group 175"/>
          <p:cNvGrpSpPr/>
          <p:nvPr/>
        </p:nvGrpSpPr>
        <p:grpSpPr bwMode="auto">
          <a:xfrm>
            <a:off x="9513788" y="1994100"/>
            <a:ext cx="1878218" cy="1631008"/>
            <a:chOff x="9153551" y="1252423"/>
            <a:chExt cx="1878218" cy="1631008"/>
          </a:xfrm>
        </p:grpSpPr>
        <p:sp>
          <p:nvSpPr>
            <p:cNvPr id="170" name="Isosceles Triangle 169"/>
            <p:cNvSpPr/>
            <p:nvPr/>
          </p:nvSpPr>
          <p:spPr bwMode="auto">
            <a:xfrm rot="3078869">
              <a:off x="10982393" y="1256080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71" name="Isosceles Triangle 170"/>
            <p:cNvSpPr/>
            <p:nvPr/>
          </p:nvSpPr>
          <p:spPr bwMode="auto">
            <a:xfrm rot="3078869">
              <a:off x="10371560" y="1785246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72" name="Isosceles Triangle 171"/>
            <p:cNvSpPr/>
            <p:nvPr/>
          </p:nvSpPr>
          <p:spPr bwMode="auto">
            <a:xfrm rot="3078869">
              <a:off x="9760727" y="2311237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73" name="Isosceles Triangle 172"/>
            <p:cNvSpPr/>
            <p:nvPr/>
          </p:nvSpPr>
          <p:spPr bwMode="auto">
            <a:xfrm rot="3078869">
              <a:off x="9149894" y="2834054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</p:grpSp>
      <p:grpSp>
        <p:nvGrpSpPr>
          <p:cNvPr id="177" name="Group 176"/>
          <p:cNvGrpSpPr/>
          <p:nvPr/>
        </p:nvGrpSpPr>
        <p:grpSpPr bwMode="auto">
          <a:xfrm>
            <a:off x="9518649" y="2115498"/>
            <a:ext cx="2702132" cy="2352525"/>
            <a:chOff x="8329637" y="1252423"/>
            <a:chExt cx="2702132" cy="2352525"/>
          </a:xfrm>
        </p:grpSpPr>
        <p:sp>
          <p:nvSpPr>
            <p:cNvPr id="178" name="Isosceles Triangle 177"/>
            <p:cNvSpPr/>
            <p:nvPr/>
          </p:nvSpPr>
          <p:spPr bwMode="auto">
            <a:xfrm rot="3078869">
              <a:off x="10982393" y="1256080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79" name="Isosceles Triangle 178"/>
            <p:cNvSpPr/>
            <p:nvPr/>
          </p:nvSpPr>
          <p:spPr bwMode="auto">
            <a:xfrm rot="3078869">
              <a:off x="10371560" y="1785246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80" name="Isosceles Triangle 179"/>
            <p:cNvSpPr/>
            <p:nvPr/>
          </p:nvSpPr>
          <p:spPr bwMode="auto">
            <a:xfrm rot="3078869">
              <a:off x="9760727" y="2311237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81" name="Isosceles Triangle 180"/>
            <p:cNvSpPr/>
            <p:nvPr/>
          </p:nvSpPr>
          <p:spPr bwMode="auto">
            <a:xfrm rot="3078869">
              <a:off x="9149894" y="2834054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82" name="Isosceles Triangle 181"/>
            <p:cNvSpPr/>
            <p:nvPr/>
          </p:nvSpPr>
          <p:spPr bwMode="auto">
            <a:xfrm rot="3078869">
              <a:off x="8325980" y="3555571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</p:grpSp>
      <p:grpSp>
        <p:nvGrpSpPr>
          <p:cNvPr id="183" name="Group 182"/>
          <p:cNvGrpSpPr/>
          <p:nvPr/>
        </p:nvGrpSpPr>
        <p:grpSpPr bwMode="auto">
          <a:xfrm>
            <a:off x="8620985" y="3062667"/>
            <a:ext cx="2702132" cy="2352525"/>
            <a:chOff x="8329637" y="1252423"/>
            <a:chExt cx="2702132" cy="2352525"/>
          </a:xfrm>
        </p:grpSpPr>
        <p:sp>
          <p:nvSpPr>
            <p:cNvPr id="184" name="Isosceles Triangle 183"/>
            <p:cNvSpPr/>
            <p:nvPr/>
          </p:nvSpPr>
          <p:spPr bwMode="auto">
            <a:xfrm rot="3078869">
              <a:off x="10982393" y="1256080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85" name="Isosceles Triangle 184"/>
            <p:cNvSpPr/>
            <p:nvPr/>
          </p:nvSpPr>
          <p:spPr bwMode="auto">
            <a:xfrm rot="3078869">
              <a:off x="10371560" y="1785246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86" name="Isosceles Triangle 185"/>
            <p:cNvSpPr/>
            <p:nvPr/>
          </p:nvSpPr>
          <p:spPr bwMode="auto">
            <a:xfrm rot="3078869">
              <a:off x="9760727" y="2311237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87" name="Isosceles Triangle 186"/>
            <p:cNvSpPr/>
            <p:nvPr/>
          </p:nvSpPr>
          <p:spPr bwMode="auto">
            <a:xfrm rot="3078869">
              <a:off x="9149894" y="2834054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88" name="Isosceles Triangle 187"/>
            <p:cNvSpPr/>
            <p:nvPr/>
          </p:nvSpPr>
          <p:spPr bwMode="auto">
            <a:xfrm rot="3078869">
              <a:off x="8325980" y="3555571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</p:grpSp>
      <p:grpSp>
        <p:nvGrpSpPr>
          <p:cNvPr id="189" name="Group 188"/>
          <p:cNvGrpSpPr/>
          <p:nvPr/>
        </p:nvGrpSpPr>
        <p:grpSpPr bwMode="auto">
          <a:xfrm>
            <a:off x="9311573" y="3619151"/>
            <a:ext cx="2702132" cy="2352525"/>
            <a:chOff x="8329637" y="1252423"/>
            <a:chExt cx="2702132" cy="2352525"/>
          </a:xfrm>
        </p:grpSpPr>
        <p:sp>
          <p:nvSpPr>
            <p:cNvPr id="190" name="Isosceles Triangle 189"/>
            <p:cNvSpPr/>
            <p:nvPr/>
          </p:nvSpPr>
          <p:spPr bwMode="auto">
            <a:xfrm rot="3078869">
              <a:off x="10982393" y="1256080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91" name="Isosceles Triangle 190"/>
            <p:cNvSpPr/>
            <p:nvPr/>
          </p:nvSpPr>
          <p:spPr bwMode="auto">
            <a:xfrm rot="3078869">
              <a:off x="10371560" y="1785246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92" name="Isosceles Triangle 191"/>
            <p:cNvSpPr/>
            <p:nvPr/>
          </p:nvSpPr>
          <p:spPr bwMode="auto">
            <a:xfrm rot="3078869">
              <a:off x="9760727" y="2311237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93" name="Isosceles Triangle 192"/>
            <p:cNvSpPr/>
            <p:nvPr/>
          </p:nvSpPr>
          <p:spPr bwMode="auto">
            <a:xfrm rot="3078869">
              <a:off x="9149894" y="2840404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sp>
          <p:nvSpPr>
            <p:cNvPr id="194" name="Isosceles Triangle 193"/>
            <p:cNvSpPr/>
            <p:nvPr/>
          </p:nvSpPr>
          <p:spPr bwMode="auto">
            <a:xfrm rot="3078869">
              <a:off x="8325980" y="3555571"/>
              <a:ext cx="53034" cy="45719"/>
            </a:xfrm>
            <a:prstGeom prst="triangle">
              <a:avLst>
                <a:gd name="adj" fmla="val 5000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</p:grpSp>
      <p:sp>
        <p:nvSpPr>
          <p:cNvPr id="203" name="Isosceles Triangle 202"/>
          <p:cNvSpPr/>
          <p:nvPr/>
        </p:nvSpPr>
        <p:spPr bwMode="auto">
          <a:xfrm rot="3078869">
            <a:off x="11987188" y="4712287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04" name="Isosceles Triangle 203"/>
          <p:cNvSpPr/>
          <p:nvPr/>
        </p:nvSpPr>
        <p:spPr bwMode="auto">
          <a:xfrm rot="3078869">
            <a:off x="11454031" y="5250606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05" name="Isosceles Triangle 204"/>
          <p:cNvSpPr/>
          <p:nvPr/>
        </p:nvSpPr>
        <p:spPr bwMode="auto">
          <a:xfrm rot="3078869">
            <a:off x="10843198" y="5773423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06" name="Isosceles Triangle 205"/>
          <p:cNvSpPr/>
          <p:nvPr/>
        </p:nvSpPr>
        <p:spPr bwMode="auto">
          <a:xfrm rot="3078869">
            <a:off x="10019284" y="6494940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09" name="Isosceles Triangle 208"/>
          <p:cNvSpPr/>
          <p:nvPr/>
        </p:nvSpPr>
        <p:spPr bwMode="auto">
          <a:xfrm rot="3078869">
            <a:off x="6667703" y="3315071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10" name="Isosceles Triangle 209"/>
          <p:cNvSpPr/>
          <p:nvPr/>
        </p:nvSpPr>
        <p:spPr bwMode="auto">
          <a:xfrm rot="3078869">
            <a:off x="11606431" y="5952779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11" name="Isosceles Triangle 210"/>
          <p:cNvSpPr/>
          <p:nvPr/>
        </p:nvSpPr>
        <p:spPr bwMode="auto">
          <a:xfrm rot="3078869">
            <a:off x="10995598" y="6475596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15" name="Isosceles Triangle 214"/>
          <p:cNvSpPr/>
          <p:nvPr/>
        </p:nvSpPr>
        <p:spPr bwMode="auto">
          <a:xfrm rot="3078869">
            <a:off x="6878722" y="4377633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16" name="Isosceles Triangle 215"/>
          <p:cNvSpPr/>
          <p:nvPr/>
        </p:nvSpPr>
        <p:spPr bwMode="auto">
          <a:xfrm rot="3078869">
            <a:off x="11758831" y="6657334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17" name="Isosceles Triangle 216"/>
          <p:cNvSpPr/>
          <p:nvPr/>
        </p:nvSpPr>
        <p:spPr bwMode="auto">
          <a:xfrm rot="3078869">
            <a:off x="8264796" y="2631499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21" name="Isosceles Triangle 220"/>
          <p:cNvSpPr/>
          <p:nvPr/>
        </p:nvSpPr>
        <p:spPr bwMode="auto">
          <a:xfrm rot="3078869">
            <a:off x="9565042" y="2349157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22" name="Isosceles Triangle 221"/>
          <p:cNvSpPr/>
          <p:nvPr/>
        </p:nvSpPr>
        <p:spPr bwMode="auto">
          <a:xfrm rot="3078869">
            <a:off x="8954209" y="2875148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224" name="Isosceles Triangle 223"/>
          <p:cNvSpPr/>
          <p:nvPr/>
        </p:nvSpPr>
        <p:spPr bwMode="auto">
          <a:xfrm rot="3078869">
            <a:off x="7524985" y="3377805"/>
            <a:ext cx="53034" cy="45719"/>
          </a:xfrm>
          <a:prstGeom prst="triangle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sp>
        <p:nvSpPr>
          <p:cNvPr id="41" name="Oval 40"/>
          <p:cNvSpPr/>
          <p:nvPr/>
        </p:nvSpPr>
        <p:spPr bwMode="auto">
          <a:xfrm>
            <a:off x="7596104" y="2051659"/>
            <a:ext cx="3225343" cy="3281884"/>
          </a:xfrm>
          <a:prstGeom prst="ellipse">
            <a:avLst/>
          </a:prstGeom>
          <a:noFill/>
          <a:ln w="57150">
            <a:solidFill>
              <a:srgbClr val="37798D">
                <a:alpha val="40000"/>
              </a:srgbClr>
            </a:solidFill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hu-HU" noProof="0" dirty="0"/>
          </a:p>
        </p:txBody>
      </p:sp>
      <p:pic>
        <p:nvPicPr>
          <p:cNvPr id="60" name="Picture 59" descr="A black background with blue text&#10;&#10;Description automatically generated"/>
          <p:cNvPicPr>
            <a:picLocks noChangeAspect="1"/>
          </p:cNvPicPr>
          <p:nvPr/>
        </p:nvPicPr>
        <p:blipFill>
          <a:blip r:embed="rId3"/>
          <a:srcRect r="65327"/>
          <a:stretch/>
        </p:blipFill>
        <p:spPr bwMode="auto">
          <a:xfrm>
            <a:off x="7787106" y="2632557"/>
            <a:ext cx="2876524" cy="2285775"/>
          </a:xfrm>
          <a:prstGeom prst="rect">
            <a:avLst/>
          </a:prstGeom>
        </p:spPr>
      </p:pic>
      <p:grpSp>
        <p:nvGrpSpPr>
          <p:cNvPr id="61" name="Group 60"/>
          <p:cNvGrpSpPr/>
          <p:nvPr/>
        </p:nvGrpSpPr>
        <p:grpSpPr bwMode="auto">
          <a:xfrm>
            <a:off x="677033" y="5264979"/>
            <a:ext cx="5370000" cy="1072554"/>
            <a:chOff x="0" y="-173426"/>
            <a:chExt cx="5370000" cy="1072554"/>
          </a:xfrm>
        </p:grpSpPr>
        <p:sp>
          <p:nvSpPr>
            <p:cNvPr id="63" name="Oval 62"/>
            <p:cNvSpPr/>
            <p:nvPr/>
          </p:nvSpPr>
          <p:spPr bwMode="auto">
            <a:xfrm>
              <a:off x="4713388" y="242516"/>
              <a:ext cx="656612" cy="656612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6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grpSp>
          <p:nvGrpSpPr>
            <p:cNvPr id="64" name="Group 63"/>
            <p:cNvGrpSpPr/>
            <p:nvPr/>
          </p:nvGrpSpPr>
          <p:grpSpPr bwMode="auto">
            <a:xfrm>
              <a:off x="0" y="-173426"/>
              <a:ext cx="4524025" cy="934153"/>
              <a:chOff x="0" y="-173426"/>
              <a:chExt cx="4524025" cy="934153"/>
            </a:xfrm>
          </p:grpSpPr>
          <p:sp>
            <p:nvSpPr>
              <p:cNvPr id="66" name="Rectangle 65"/>
              <p:cNvSpPr/>
              <p:nvPr/>
            </p:nvSpPr>
            <p:spPr bwMode="auto">
              <a:xfrm>
                <a:off x="0" y="175952"/>
                <a:ext cx="4524025" cy="58477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US" sz="1600" b="1" i="0" u="none" strike="noStrike" cap="none" spc="0" noProof="0" dirty="0">
                    <a:solidFill>
                      <a:schemeClr val="bg2"/>
                    </a:solidFill>
                    <a:latin typeface="Calibri"/>
                    <a:ea typeface="Calibri"/>
                    <a:cs typeface="Calibri"/>
                  </a:rPr>
                  <a:t>Learning Management System to measure progress across all types of applications</a:t>
                </a:r>
              </a:p>
            </p:txBody>
          </p:sp>
          <p:sp>
            <p:nvSpPr>
              <p:cNvPr id="67" name="TextBox 66"/>
              <p:cNvSpPr txBox="1"/>
              <p:nvPr/>
            </p:nvSpPr>
            <p:spPr bwMode="auto">
              <a:xfrm>
                <a:off x="1606023" y="-173426"/>
                <a:ext cx="29147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hu-HU" sz="2000" b="1" noProof="0" dirty="0">
                    <a:solidFill>
                      <a:srgbClr val="33798A"/>
                    </a:solidFill>
                    <a:latin typeface="+mj-lt"/>
                  </a:rPr>
                  <a:t>RU-PREPARED</a:t>
                </a:r>
                <a:endParaRPr lang="hu-HU" sz="2400" b="1" noProof="0" dirty="0">
                  <a:solidFill>
                    <a:srgbClr val="33798A"/>
                  </a:solidFill>
                </a:endParaRPr>
              </a:p>
            </p:txBody>
          </p:sp>
        </p:grpSp>
      </p:grpSp>
      <p:grpSp>
        <p:nvGrpSpPr>
          <p:cNvPr id="76" name="Group 75"/>
          <p:cNvGrpSpPr/>
          <p:nvPr/>
        </p:nvGrpSpPr>
        <p:grpSpPr bwMode="auto">
          <a:xfrm>
            <a:off x="484908" y="2513899"/>
            <a:ext cx="4974114" cy="1011338"/>
            <a:chOff x="-1095" y="-110362"/>
            <a:chExt cx="4974114" cy="1011338"/>
          </a:xfrm>
        </p:grpSpPr>
        <p:sp>
          <p:nvSpPr>
            <p:cNvPr id="88" name="Oval 87"/>
            <p:cNvSpPr/>
            <p:nvPr/>
          </p:nvSpPr>
          <p:spPr bwMode="auto">
            <a:xfrm>
              <a:off x="4316407" y="244364"/>
              <a:ext cx="656612" cy="656612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2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grpSp>
          <p:nvGrpSpPr>
            <p:cNvPr id="89" name="Group 88"/>
            <p:cNvGrpSpPr/>
            <p:nvPr/>
          </p:nvGrpSpPr>
          <p:grpSpPr bwMode="auto">
            <a:xfrm>
              <a:off x="-1095" y="-110362"/>
              <a:ext cx="4231881" cy="928706"/>
              <a:chOff x="-1095" y="-110362"/>
              <a:chExt cx="4231881" cy="928706"/>
            </a:xfrm>
          </p:grpSpPr>
          <p:sp>
            <p:nvSpPr>
              <p:cNvPr id="91" name="TextBox 90"/>
              <p:cNvSpPr txBox="1"/>
              <p:nvPr/>
            </p:nvSpPr>
            <p:spPr bwMode="auto">
              <a:xfrm>
                <a:off x="1143189" y="-110362"/>
                <a:ext cx="29147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hu-HU" sz="2000" b="1" noProof="0" dirty="0">
                    <a:solidFill>
                      <a:srgbClr val="33798A"/>
                    </a:solidFill>
                    <a:latin typeface="+mj-lt"/>
                  </a:rPr>
                  <a:t>IM-PREPARED</a:t>
                </a:r>
                <a:endParaRPr lang="hu-HU" sz="2400" b="1" noProof="0" dirty="0">
                  <a:solidFill>
                    <a:srgbClr val="33798A"/>
                  </a:solidFill>
                </a:endParaRPr>
              </a:p>
            </p:txBody>
          </p:sp>
          <p:sp>
            <p:nvSpPr>
              <p:cNvPr id="92" name="Rectangle 91"/>
              <p:cNvSpPr/>
              <p:nvPr/>
            </p:nvSpPr>
            <p:spPr bwMode="auto">
              <a:xfrm>
                <a:off x="-1095" y="233569"/>
                <a:ext cx="4231881" cy="58477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US" sz="1600" b="1" i="0" u="none" strike="noStrike" cap="none" spc="0" noProof="0" dirty="0">
                    <a:solidFill>
                      <a:schemeClr val="bg2"/>
                    </a:solidFill>
                    <a:latin typeface="Calibri"/>
                    <a:ea typeface="Calibri"/>
                    <a:cs typeface="Calibri"/>
                  </a:rPr>
                  <a:t>Gamified geocaching mobile app for the widest possible reach</a:t>
                </a:r>
                <a:endParaRPr lang="hu-HU" sz="2800" b="1" noProof="0" dirty="0"/>
              </a:p>
            </p:txBody>
          </p:sp>
        </p:grpSp>
      </p:grpSp>
      <p:grpSp>
        <p:nvGrpSpPr>
          <p:cNvPr id="94" name="Group 93"/>
          <p:cNvGrpSpPr/>
          <p:nvPr/>
        </p:nvGrpSpPr>
        <p:grpSpPr bwMode="auto">
          <a:xfrm>
            <a:off x="166735" y="1218825"/>
            <a:ext cx="5653070" cy="930462"/>
            <a:chOff x="-375608" y="0"/>
            <a:chExt cx="5653070" cy="930462"/>
          </a:xfrm>
        </p:grpSpPr>
        <p:sp>
          <p:nvSpPr>
            <p:cNvPr id="97" name="Oval 96"/>
            <p:cNvSpPr/>
            <p:nvPr/>
          </p:nvSpPr>
          <p:spPr bwMode="auto">
            <a:xfrm>
              <a:off x="4620850" y="240671"/>
              <a:ext cx="656612" cy="656612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grpSp>
          <p:nvGrpSpPr>
            <p:cNvPr id="98" name="Group 97"/>
            <p:cNvGrpSpPr/>
            <p:nvPr/>
          </p:nvGrpSpPr>
          <p:grpSpPr bwMode="auto">
            <a:xfrm>
              <a:off x="-375608" y="0"/>
              <a:ext cx="4805658" cy="930462"/>
              <a:chOff x="-375608" y="0"/>
              <a:chExt cx="4805658" cy="930462"/>
            </a:xfrm>
          </p:grpSpPr>
          <p:sp>
            <p:nvSpPr>
              <p:cNvPr id="99" name="TextBox 98"/>
              <p:cNvSpPr txBox="1"/>
              <p:nvPr/>
            </p:nvSpPr>
            <p:spPr bwMode="auto">
              <a:xfrm>
                <a:off x="1513486" y="0"/>
                <a:ext cx="29147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hu-HU" sz="2000" b="1" noProof="0" dirty="0">
                    <a:solidFill>
                      <a:srgbClr val="33798A"/>
                    </a:solidFill>
                    <a:latin typeface="+mj-lt"/>
                  </a:rPr>
                  <a:t>VR-PREPARED</a:t>
                </a:r>
                <a:endParaRPr lang="hu-HU" sz="2400" b="1" noProof="0" dirty="0">
                  <a:solidFill>
                    <a:srgbClr val="33798A"/>
                  </a:solidFill>
                </a:endParaRPr>
              </a:p>
            </p:txBody>
          </p:sp>
          <p:sp>
            <p:nvSpPr>
              <p:cNvPr id="100" name="Rectangle 99"/>
              <p:cNvSpPr/>
              <p:nvPr/>
            </p:nvSpPr>
            <p:spPr bwMode="auto">
              <a:xfrm>
                <a:off x="-375608" y="345687"/>
                <a:ext cx="4805658" cy="58477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US" sz="1600" b="1" i="0" u="none" strike="noStrike" cap="none" spc="0" noProof="0" dirty="0">
                    <a:solidFill>
                      <a:schemeClr val="bg2"/>
                    </a:solidFill>
                    <a:latin typeface="Calibri"/>
                    <a:ea typeface="Calibri"/>
                    <a:cs typeface="Calibri"/>
                  </a:rPr>
                  <a:t>Virtual Reality serious game for the safest near-real experience</a:t>
                </a:r>
                <a:endParaRPr lang="hu-HU" sz="2800" b="1" noProof="0" dirty="0"/>
              </a:p>
            </p:txBody>
          </p:sp>
        </p:grpSp>
      </p:grpSp>
      <p:grpSp>
        <p:nvGrpSpPr>
          <p:cNvPr id="69" name="Group 68"/>
          <p:cNvGrpSpPr/>
          <p:nvPr/>
        </p:nvGrpSpPr>
        <p:grpSpPr bwMode="auto">
          <a:xfrm>
            <a:off x="679265" y="4031887"/>
            <a:ext cx="4797920" cy="965527"/>
            <a:chOff x="-277952" y="0"/>
            <a:chExt cx="4797920" cy="965527"/>
          </a:xfrm>
        </p:grpSpPr>
        <p:sp>
          <p:nvSpPr>
            <p:cNvPr id="72" name="Oval 71"/>
            <p:cNvSpPr/>
            <p:nvPr/>
          </p:nvSpPr>
          <p:spPr bwMode="auto">
            <a:xfrm>
              <a:off x="3863356" y="242516"/>
              <a:ext cx="656612" cy="656612"/>
            </a:xfrm>
            <a:prstGeom prst="ellipse">
              <a:avLst/>
            </a:prstGeom>
            <a:solidFill>
              <a:schemeClr val="bg1"/>
            </a:solidFill>
            <a:ln w="28575" cap="flat" cmpd="sng" algn="ctr">
              <a:solidFill>
                <a:schemeClr val="accent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hu-HU" noProof="0" dirty="0"/>
            </a:p>
          </p:txBody>
        </p:sp>
        <p:grpSp>
          <p:nvGrpSpPr>
            <p:cNvPr id="73" name="Group 72"/>
            <p:cNvGrpSpPr/>
            <p:nvPr/>
          </p:nvGrpSpPr>
          <p:grpSpPr bwMode="auto">
            <a:xfrm>
              <a:off x="-277952" y="0"/>
              <a:ext cx="3949785" cy="965527"/>
              <a:chOff x="-277952" y="0"/>
              <a:chExt cx="3949785" cy="965527"/>
            </a:xfrm>
          </p:grpSpPr>
          <p:sp>
            <p:nvSpPr>
              <p:cNvPr id="74" name="Rectangle 73"/>
              <p:cNvSpPr/>
              <p:nvPr/>
            </p:nvSpPr>
            <p:spPr bwMode="auto">
              <a:xfrm>
                <a:off x="-277952" y="380752"/>
                <a:ext cx="3949785" cy="584775"/>
              </a:xfrm>
              <a:prstGeom prst="rect">
                <a:avLst/>
              </a:prstGeom>
              <a:grpFill/>
            </p:spPr>
            <p:txBody>
              <a:bodyPr wrap="square">
                <a:spAutoFit/>
              </a:bodyPr>
              <a:lstStyle/>
              <a:p>
                <a:pPr algn="r">
                  <a:defRPr/>
                </a:pPr>
                <a:r>
                  <a:rPr lang="en-US" sz="1600" b="1" dirty="0">
                    <a:solidFill>
                      <a:schemeClr val="bg2"/>
                    </a:solidFill>
                    <a:latin typeface="Calibri"/>
                    <a:cs typeface="Calibri"/>
                  </a:rPr>
                  <a:t>Knowledge Management System about</a:t>
                </a:r>
                <a:br>
                  <a:rPr lang="en-US" sz="1600" b="1" dirty="0">
                    <a:solidFill>
                      <a:schemeClr val="bg2"/>
                    </a:solidFill>
                    <a:latin typeface="Calibri"/>
                    <a:cs typeface="Calibri"/>
                  </a:rPr>
                </a:br>
                <a:r>
                  <a:rPr lang="en-US" sz="1600" b="1" dirty="0">
                    <a:solidFill>
                      <a:schemeClr val="bg2"/>
                    </a:solidFill>
                    <a:latin typeface="Calibri"/>
                    <a:cs typeface="Calibri"/>
                  </a:rPr>
                  <a:t>disasters</a:t>
                </a:r>
              </a:p>
            </p:txBody>
          </p:sp>
          <p:sp>
            <p:nvSpPr>
              <p:cNvPr id="75" name="TextBox 74"/>
              <p:cNvSpPr txBox="1"/>
              <p:nvPr/>
            </p:nvSpPr>
            <p:spPr bwMode="auto">
              <a:xfrm>
                <a:off x="755991" y="0"/>
                <a:ext cx="2914763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defRPr/>
                </a:pPr>
                <a:r>
                  <a:rPr lang="hu-HU" sz="2000" b="1" noProof="0" dirty="0">
                    <a:solidFill>
                      <a:srgbClr val="33798A"/>
                    </a:solidFill>
                    <a:latin typeface="+mj-lt"/>
                  </a:rPr>
                  <a:t>DISASTROPEDIA</a:t>
                </a:r>
                <a:endParaRPr lang="hu-HU" sz="2400" b="1" noProof="0" dirty="0">
                  <a:solidFill>
                    <a:srgbClr val="33798A"/>
                  </a:solidFill>
                </a:endParaRPr>
              </a:p>
            </p:txBody>
          </p:sp>
        </p:grpSp>
      </p:grpSp>
      <p:pic>
        <p:nvPicPr>
          <p:cNvPr id="1882067864" name="Google Shape;135;p3" descr="fire in a big city, young man in the side of the image in VR googles infographic style, no text bubble white background"/>
          <p:cNvPicPr/>
          <p:nvPr/>
        </p:nvPicPr>
        <p:blipFill>
          <a:blip r:embed="rId4">
            <a:alphaModFix/>
          </a:blip>
          <a:stretch/>
        </p:blipFill>
        <p:spPr bwMode="auto">
          <a:xfrm>
            <a:off x="9891548" y="1023552"/>
            <a:ext cx="2089552" cy="2083281"/>
          </a:xfrm>
          <a:prstGeom prst="ellipse">
            <a:avLst/>
          </a:prstGeom>
          <a:noFill/>
          <a:ln w="19049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/>
        </p:spPr>
      </p:pic>
      <p:pic>
        <p:nvPicPr>
          <p:cNvPr id="139280405" name="Google Shape;136;p3" descr="map on phone screen showing different disasters around it with fire, water, wint and dust with infographic style, no text bubble white background"/>
          <p:cNvPicPr/>
          <p:nvPr/>
        </p:nvPicPr>
        <p:blipFill>
          <a:blip r:embed="rId5">
            <a:alphaModFix/>
          </a:blip>
          <a:stretch/>
        </p:blipFill>
        <p:spPr bwMode="auto">
          <a:xfrm>
            <a:off x="6467614" y="1025224"/>
            <a:ext cx="2057062" cy="2057061"/>
          </a:xfrm>
          <a:prstGeom prst="ellipse">
            <a:avLst/>
          </a:prstGeom>
          <a:noFill/>
          <a:ln w="19049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/>
        </p:spPr>
      </p:pic>
      <p:pic>
        <p:nvPicPr>
          <p:cNvPr id="73038002" name="Google Shape;137;p3" descr="news on computer monitor showing different disasters surranded with fire, water, wint and dust with infographic style, no text bubble white background"/>
          <p:cNvPicPr/>
          <p:nvPr/>
        </p:nvPicPr>
        <p:blipFill>
          <a:blip r:embed="rId6">
            <a:alphaModFix/>
          </a:blip>
          <a:stretch/>
        </p:blipFill>
        <p:spPr bwMode="auto">
          <a:xfrm>
            <a:off x="6467614" y="4524652"/>
            <a:ext cx="2074194" cy="2074188"/>
          </a:xfrm>
          <a:prstGeom prst="ellipse">
            <a:avLst/>
          </a:prstGeom>
          <a:noFill/>
          <a:ln w="19049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/>
        </p:spPr>
      </p:pic>
      <p:pic>
        <p:nvPicPr>
          <p:cNvPr id="1346962647" name="Google Shape;138;p3" descr="representation of well arranged learning management, learning content , user data, reward system infographic style, no text bubble white background"/>
          <p:cNvPicPr/>
          <p:nvPr/>
        </p:nvPicPr>
        <p:blipFill>
          <a:blip r:embed="rId7">
            <a:alphaModFix/>
          </a:blip>
          <a:stretch/>
        </p:blipFill>
        <p:spPr bwMode="auto">
          <a:xfrm>
            <a:off x="9911214" y="4540618"/>
            <a:ext cx="2036738" cy="2036739"/>
          </a:xfrm>
          <a:prstGeom prst="ellipse">
            <a:avLst/>
          </a:prstGeom>
          <a:noFill/>
          <a:ln w="19049">
            <a:solidFill>
              <a:schemeClr val="bg2">
                <a:lumMod val="40000"/>
                <a:lumOff val="60000"/>
              </a:schemeClr>
            </a:solidFill>
            <a:prstDash val="solid"/>
          </a:ln>
          <a:effectLst/>
        </p:spPr>
      </p:pic>
      <p:pic>
        <p:nvPicPr>
          <p:cNvPr id="278406082" name="Picture 49"/>
          <p:cNvPicPr>
            <a:picLocks noChangeAspect="1"/>
          </p:cNvPicPr>
          <p:nvPr/>
        </p:nvPicPr>
        <p:blipFill>
          <a:blip r:embed="rId8"/>
          <a:srcRect t="-3356" b="28540"/>
          <a:stretch/>
        </p:blipFill>
        <p:spPr bwMode="auto">
          <a:xfrm>
            <a:off x="4705783" y="2927773"/>
            <a:ext cx="865274" cy="537643"/>
          </a:xfrm>
          <a:prstGeom prst="rect">
            <a:avLst/>
          </a:prstGeom>
        </p:spPr>
      </p:pic>
      <p:pic>
        <p:nvPicPr>
          <p:cNvPr id="696976688" name="Picture 45" descr="A logo with a black background&#10;&#10;Description automatically generated"/>
          <p:cNvPicPr>
            <a:picLocks noChangeAspect="1"/>
          </p:cNvPicPr>
          <p:nvPr/>
        </p:nvPicPr>
        <p:blipFill>
          <a:blip r:embed="rId9"/>
          <a:srcRect l="29645" r="28377" b="29976"/>
          <a:stretch/>
        </p:blipFill>
        <p:spPr bwMode="auto">
          <a:xfrm>
            <a:off x="4902366" y="4322684"/>
            <a:ext cx="493028" cy="560052"/>
          </a:xfrm>
          <a:prstGeom prst="rect">
            <a:avLst/>
          </a:prstGeom>
        </p:spPr>
      </p:pic>
      <p:pic>
        <p:nvPicPr>
          <p:cNvPr id="71156346" name="Picture 48" descr="A logo with a circle and a circle with a white circle and a blue shield with text&#10;&#10;Description automatically generated with medium confidence"/>
          <p:cNvPicPr>
            <a:picLocks noChangeAspect="1"/>
          </p:cNvPicPr>
          <p:nvPr/>
        </p:nvPicPr>
        <p:blipFill>
          <a:blip r:embed="rId10"/>
          <a:srcRect l="28792" r="26650" b="30033"/>
          <a:stretch/>
        </p:blipFill>
        <p:spPr bwMode="auto">
          <a:xfrm>
            <a:off x="5477186" y="5725852"/>
            <a:ext cx="534906" cy="571974"/>
          </a:xfrm>
          <a:prstGeom prst="rect">
            <a:avLst/>
          </a:prstGeom>
        </p:spPr>
      </p:pic>
      <p:pic>
        <p:nvPicPr>
          <p:cNvPr id="369053379" name="Picture 42" descr="A logo for a virtual reality company&#10;&#10;Description automatically generated"/>
          <p:cNvPicPr>
            <a:picLocks noChangeAspect="1"/>
          </p:cNvPicPr>
          <p:nvPr/>
        </p:nvPicPr>
        <p:blipFill>
          <a:blip r:embed="rId11"/>
          <a:srcRect l="24267" r="26778" b="28404"/>
          <a:stretch/>
        </p:blipFill>
        <p:spPr bwMode="auto">
          <a:xfrm>
            <a:off x="5197266" y="1497471"/>
            <a:ext cx="583046" cy="580663"/>
          </a:xfrm>
          <a:prstGeom prst="rect">
            <a:avLst/>
          </a:prstGeom>
        </p:spPr>
      </p:pic>
      <p:pic>
        <p:nvPicPr>
          <p:cNvPr id="2114213516" name="Picture 2114213515"/>
          <p:cNvPicPr>
            <a:picLocks noChangeAspect="1"/>
          </p:cNvPicPr>
          <p:nvPr/>
        </p:nvPicPr>
        <p:blipFill>
          <a:blip r:embed="rId12"/>
          <a:stretch/>
        </p:blipFill>
        <p:spPr bwMode="auto">
          <a:xfrm>
            <a:off x="330458" y="6265591"/>
            <a:ext cx="1629665" cy="651866"/>
          </a:xfrm>
          <a:prstGeom prst="rect">
            <a:avLst/>
          </a:prstGeom>
        </p:spPr>
      </p:pic>
      <p:sp>
        <p:nvSpPr>
          <p:cNvPr id="7" name="Google Shape;127;p3">
            <a:extLst>
              <a:ext uri="{FF2B5EF4-FFF2-40B4-BE49-F238E27FC236}">
                <a16:creationId xmlns:a16="http://schemas.microsoft.com/office/drawing/2014/main" id="{4A7EB829-DAC0-E160-81BA-0549CE7C5DA5}"/>
              </a:ext>
            </a:extLst>
          </p:cNvPr>
          <p:cNvSpPr txBox="1">
            <a:spLocks/>
          </p:cNvSpPr>
          <p:nvPr/>
        </p:nvSpPr>
        <p:spPr bwMode="auto">
          <a:xfrm>
            <a:off x="838200" y="-977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chemeClr val="dk1"/>
              </a:buClr>
              <a:buSzPts val="4400"/>
              <a:defRPr/>
            </a:pPr>
            <a:r>
              <a:rPr lang="en-GB" sz="44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B-prepared ecosystem</a:t>
            </a:r>
          </a:p>
        </p:txBody>
      </p:sp>
      <p:cxnSp>
        <p:nvCxnSpPr>
          <p:cNvPr id="10" name="Google Shape;184;p3">
            <a:extLst>
              <a:ext uri="{FF2B5EF4-FFF2-40B4-BE49-F238E27FC236}">
                <a16:creationId xmlns:a16="http://schemas.microsoft.com/office/drawing/2014/main" id="{C47CEBFB-1565-0445-AE00-97BC841B7CAC}"/>
              </a:ext>
            </a:extLst>
          </p:cNvPr>
          <p:cNvCxnSpPr>
            <a:cxnSpLocks/>
          </p:cNvCxnSpPr>
          <p:nvPr/>
        </p:nvCxnSpPr>
        <p:spPr>
          <a:xfrm>
            <a:off x="838200" y="928202"/>
            <a:ext cx="5096256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b="1" dirty="0">
                <a:solidFill>
                  <a:srgbClr val="556568"/>
                </a:solidFill>
              </a:rPr>
              <a:t>IM-prepared - product goal and statistics</a:t>
            </a:r>
            <a:endParaRPr b="1" dirty="0">
              <a:solidFill>
                <a:srgbClr val="556568"/>
              </a:solidFill>
            </a:endParaRPr>
          </a:p>
        </p:txBody>
      </p:sp>
      <p:sp>
        <p:nvSpPr>
          <p:cNvPr id="183" name="Google Shape;183;p3"/>
          <p:cNvSpPr txBox="1">
            <a:spLocks noGrp="1"/>
          </p:cNvSpPr>
          <p:nvPr>
            <p:ph type="body" idx="1"/>
          </p:nvPr>
        </p:nvSpPr>
        <p:spPr>
          <a:xfrm>
            <a:off x="3027617" y="1803240"/>
            <a:ext cx="8326183" cy="24738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develop gamified mobile application called “IM-prepared” </a:t>
            </a:r>
            <a:r>
              <a:rPr lang="en-GB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teaching</a:t>
            </a:r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disaster preparedness, providing </a:t>
            </a:r>
            <a:r>
              <a:rPr lang="en-GB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location-sensitive preparedness-</a:t>
            </a:r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related content in </a:t>
            </a:r>
            <a:r>
              <a:rPr lang="en-GB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digital walks </a:t>
            </a:r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different </a:t>
            </a:r>
            <a:r>
              <a:rPr lang="en-GB" sz="40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roles</a:t>
            </a:r>
            <a:r>
              <a:rPr lang="en-GB" sz="4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4000" dirty="0"/>
          </a:p>
          <a:p>
            <a:pPr marL="228600" lvl="0" indent="-7747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/>
          </a:p>
        </p:txBody>
      </p:sp>
      <p:cxnSp>
        <p:nvCxnSpPr>
          <p:cNvPr id="184" name="Google Shape;184;p3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185" name="Google Shape;185;p3"/>
          <p:cNvGrpSpPr/>
          <p:nvPr/>
        </p:nvGrpSpPr>
        <p:grpSpPr>
          <a:xfrm>
            <a:off x="124574" y="2423237"/>
            <a:ext cx="14924470" cy="5190110"/>
            <a:chOff x="124574" y="2423237"/>
            <a:chExt cx="14924470" cy="5190110"/>
          </a:xfrm>
        </p:grpSpPr>
        <p:sp>
          <p:nvSpPr>
            <p:cNvPr id="186" name="Google Shape;186;p3"/>
            <p:cNvSpPr/>
            <p:nvPr/>
          </p:nvSpPr>
          <p:spPr>
            <a:xfrm rot="10227357">
              <a:off x="259493" y="3601474"/>
              <a:ext cx="14448810" cy="283363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7" name="Google Shape;187;p3"/>
            <p:cNvSpPr/>
            <p:nvPr/>
          </p:nvSpPr>
          <p:spPr>
            <a:xfrm rot="10632809">
              <a:off x="334076" y="3946723"/>
              <a:ext cx="14448810" cy="2833635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8" name="Google Shape;188;p3"/>
            <p:cNvSpPr/>
            <p:nvPr/>
          </p:nvSpPr>
          <p:spPr>
            <a:xfrm rot="10800000">
              <a:off x="600234" y="4001984"/>
              <a:ext cx="14448810" cy="2833635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9" name="Google Shape;189;p3"/>
          <p:cNvPicPr preferRelativeResize="0"/>
          <p:nvPr/>
        </p:nvPicPr>
        <p:blipFill rotWithShape="1">
          <a:blip r:embed="rId3">
            <a:alphaModFix/>
          </a:blip>
          <a:srcRect t="-3356" b="28540"/>
          <a:stretch/>
        </p:blipFill>
        <p:spPr>
          <a:xfrm>
            <a:off x="10609433" y="147400"/>
            <a:ext cx="1562124" cy="97063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0" name="Google Shape;190;p3"/>
          <p:cNvGrpSpPr/>
          <p:nvPr/>
        </p:nvGrpSpPr>
        <p:grpSpPr>
          <a:xfrm>
            <a:off x="838200" y="2026511"/>
            <a:ext cx="1862921" cy="1862921"/>
            <a:chOff x="5800977" y="3355983"/>
            <a:chExt cx="2023877" cy="2023877"/>
          </a:xfrm>
        </p:grpSpPr>
        <p:sp>
          <p:nvSpPr>
            <p:cNvPr id="191" name="Google Shape;191;p3"/>
            <p:cNvSpPr/>
            <p:nvPr/>
          </p:nvSpPr>
          <p:spPr>
            <a:xfrm>
              <a:off x="5800977" y="3355983"/>
              <a:ext cx="2023877" cy="2023877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127000" sx="102000" sy="102000" algn="ctr" rotWithShape="0">
                <a:srgbClr val="00BFF8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92" name="Google Shape;192;p3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6054093" y="3658529"/>
              <a:ext cx="1580105" cy="131229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2041CEA-EE59-53D8-1D99-98E21A196C90}"/>
              </a:ext>
            </a:extLst>
          </p:cNvPr>
          <p:cNvSpPr txBox="1"/>
          <p:nvPr/>
        </p:nvSpPr>
        <p:spPr>
          <a:xfrm>
            <a:off x="67918" y="4477065"/>
            <a:ext cx="121715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5875" rtl="0">
              <a:buNone/>
              <a:tabLst>
                <a:tab pos="1166813" algn="ctr"/>
                <a:tab pos="3405188" algn="ctr"/>
                <a:tab pos="5830888" algn="ctr"/>
                <a:tab pos="8431213" algn="ctr"/>
                <a:tab pos="10587038" algn="ctr"/>
              </a:tabLst>
            </a:pPr>
            <a:r>
              <a:rPr lang="en-HU" sz="1800" b="1" i="0" u="none" strike="noStrike" dirty="0">
                <a:solidFill>
                  <a:srgbClr val="000000"/>
                </a:solidFill>
                <a:effectLst/>
                <a:latin typeface="Arial"/>
              </a:rPr>
              <a:t>	</a:t>
            </a:r>
            <a:r>
              <a:rPr lang="hu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18</a:t>
            </a:r>
            <a:r>
              <a:rPr lang="en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,</a:t>
            </a:r>
            <a:r>
              <a:rPr lang="hu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450</a:t>
            </a:r>
            <a:r>
              <a:rPr lang="en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	</a:t>
            </a:r>
            <a:r>
              <a:rPr lang="hu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18</a:t>
            </a:r>
            <a:r>
              <a:rPr lang="en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	</a:t>
            </a:r>
            <a:r>
              <a:rPr lang="hu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45</a:t>
            </a:r>
            <a:r>
              <a:rPr lang="en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	</a:t>
            </a:r>
            <a:r>
              <a:rPr lang="hu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29</a:t>
            </a:r>
            <a:r>
              <a:rPr lang="en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	</a:t>
            </a:r>
            <a:r>
              <a:rPr lang="hu-HU" sz="3600" b="1" dirty="0">
                <a:solidFill>
                  <a:srgbClr val="556568"/>
                </a:solidFill>
                <a:latin typeface="Calibri"/>
                <a:cs typeface="Calibri"/>
                <a:sym typeface="Calibri"/>
              </a:rPr>
              <a:t>7</a:t>
            </a:r>
            <a:endParaRPr lang="en-HU" sz="2000" b="1" dirty="0"/>
          </a:p>
          <a:p>
            <a:pPr marL="15875">
              <a:buNone/>
              <a:tabLst>
                <a:tab pos="1166813" algn="ctr"/>
                <a:tab pos="3405188" algn="ctr"/>
                <a:tab pos="5830888" algn="ctr"/>
                <a:tab pos="8431213" algn="ctr"/>
                <a:tab pos="10587038" algn="ctr"/>
              </a:tabLst>
            </a:pPr>
            <a:r>
              <a:rPr lang="en-HU" sz="2000" b="1" i="0" u="none" strike="noStrike" dirty="0">
                <a:solidFill>
                  <a:srgbClr val="000000"/>
                </a:solidFill>
                <a:effectLst/>
                <a:latin typeface="Arial"/>
              </a:rPr>
              <a:t>	</a:t>
            </a:r>
            <a:r>
              <a:rPr lang="hu-HU" sz="2400" b="1" dirty="0">
                <a:solidFill>
                  <a:srgbClr val="556568"/>
                </a:solidFill>
                <a:latin typeface="Calibri"/>
                <a:cs typeface="Calibri"/>
              </a:rPr>
              <a:t>app </a:t>
            </a:r>
            <a:r>
              <a:rPr lang="hu-HU" sz="2400" b="1" dirty="0" err="1">
                <a:solidFill>
                  <a:srgbClr val="556568"/>
                </a:solidFill>
                <a:latin typeface="Calibri"/>
                <a:cs typeface="Calibri"/>
              </a:rPr>
              <a:t>downloads</a:t>
            </a:r>
            <a:r>
              <a:rPr lang="en-HU" sz="2400" b="1" dirty="0">
                <a:solidFill>
                  <a:srgbClr val="556568"/>
                </a:solidFill>
                <a:latin typeface="Calibri"/>
                <a:cs typeface="Calibri"/>
              </a:rPr>
              <a:t>	</a:t>
            </a:r>
            <a:r>
              <a:rPr lang="hu-HU" sz="2400" b="1" dirty="0" err="1">
                <a:solidFill>
                  <a:srgbClr val="556568"/>
                </a:solidFill>
                <a:latin typeface="Calibri"/>
                <a:cs typeface="Calibri"/>
              </a:rPr>
              <a:t>walks</a:t>
            </a:r>
            <a:r>
              <a:rPr lang="en-HU" sz="2400" b="1" dirty="0">
                <a:solidFill>
                  <a:srgbClr val="556568"/>
                </a:solidFill>
                <a:latin typeface="Calibri"/>
                <a:cs typeface="Calibri"/>
              </a:rPr>
              <a:t>	</a:t>
            </a:r>
            <a:r>
              <a:rPr lang="hu-HU" sz="2400" b="1" dirty="0" err="1">
                <a:solidFill>
                  <a:srgbClr val="556568"/>
                </a:solidFill>
                <a:latin typeface="Calibri"/>
                <a:cs typeface="Calibri"/>
              </a:rPr>
              <a:t>walk</a:t>
            </a:r>
            <a:r>
              <a:rPr lang="hu-HU" sz="2400" b="1" dirty="0">
                <a:solidFill>
                  <a:srgbClr val="556568"/>
                </a:solidFill>
                <a:latin typeface="Calibri"/>
                <a:cs typeface="Calibri"/>
              </a:rPr>
              <a:t> </a:t>
            </a:r>
            <a:r>
              <a:rPr lang="hu-HU" sz="2400" b="1" dirty="0" err="1">
                <a:solidFill>
                  <a:srgbClr val="556568"/>
                </a:solidFill>
                <a:latin typeface="Calibri"/>
                <a:cs typeface="Calibri"/>
              </a:rPr>
              <a:t>versions</a:t>
            </a:r>
            <a:r>
              <a:rPr lang="en-HU" sz="2400" b="1" dirty="0">
                <a:solidFill>
                  <a:srgbClr val="556568"/>
                </a:solidFill>
                <a:latin typeface="Calibri"/>
                <a:cs typeface="Calibri"/>
              </a:rPr>
              <a:t>	</a:t>
            </a:r>
            <a:r>
              <a:rPr lang="hu-HU" sz="2400" b="1" dirty="0">
                <a:solidFill>
                  <a:srgbClr val="556568"/>
                </a:solidFill>
                <a:latin typeface="Calibri"/>
                <a:cs typeface="Calibri"/>
              </a:rPr>
              <a:t> mini </a:t>
            </a:r>
            <a:r>
              <a:rPr lang="hu-HU" sz="2400" b="1" dirty="0" err="1">
                <a:solidFill>
                  <a:srgbClr val="556568"/>
                </a:solidFill>
                <a:latin typeface="Calibri"/>
                <a:cs typeface="Calibri"/>
              </a:rPr>
              <a:t>games</a:t>
            </a:r>
            <a:r>
              <a:rPr lang="hu-HU" sz="2400" b="1" dirty="0">
                <a:solidFill>
                  <a:srgbClr val="556568"/>
                </a:solidFill>
                <a:latin typeface="Calibri"/>
                <a:cs typeface="Calibri"/>
              </a:rPr>
              <a:t> </a:t>
            </a:r>
            <a:r>
              <a:rPr lang="en-HU" sz="2400" b="1" dirty="0">
                <a:solidFill>
                  <a:srgbClr val="556568"/>
                </a:solidFill>
                <a:latin typeface="Calibri"/>
                <a:cs typeface="Calibri"/>
              </a:rPr>
              <a:t>	</a:t>
            </a:r>
            <a:r>
              <a:rPr lang="hu-HU" sz="2400" b="1" dirty="0">
                <a:solidFill>
                  <a:srgbClr val="556568"/>
                </a:solidFill>
                <a:latin typeface="Calibri"/>
                <a:cs typeface="Calibri"/>
              </a:rPr>
              <a:t>AR </a:t>
            </a:r>
            <a:r>
              <a:rPr lang="hu-HU" sz="2400" b="1" dirty="0" err="1">
                <a:solidFill>
                  <a:srgbClr val="556568"/>
                </a:solidFill>
                <a:latin typeface="Calibri"/>
                <a:cs typeface="Calibri"/>
              </a:rPr>
              <a:t>scenarios</a:t>
            </a:r>
            <a:endParaRPr lang="en-HU" sz="3600" b="1" dirty="0">
              <a:solidFill>
                <a:srgbClr val="556568"/>
              </a:solidFill>
              <a:latin typeface="Calibri"/>
              <a:cs typeface="Calibri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422D559-FB73-5AC2-2E67-B7611B945670}"/>
              </a:ext>
            </a:extLst>
          </p:cNvPr>
          <p:cNvGrpSpPr/>
          <p:nvPr/>
        </p:nvGrpSpPr>
        <p:grpSpPr>
          <a:xfrm>
            <a:off x="838200" y="5561248"/>
            <a:ext cx="10245183" cy="713976"/>
            <a:chOff x="864365" y="5063381"/>
            <a:chExt cx="10245183" cy="713976"/>
          </a:xfrm>
        </p:grpSpPr>
        <p:pic>
          <p:nvPicPr>
            <p:cNvPr id="6" name="Google Shape;254;p9">
              <a:extLst>
                <a:ext uri="{FF2B5EF4-FFF2-40B4-BE49-F238E27FC236}">
                  <a16:creationId xmlns:a16="http://schemas.microsoft.com/office/drawing/2014/main" id="{3CBF5C1C-2EC6-05BA-7B10-0DEC40883F26}"/>
                </a:ext>
              </a:extLst>
            </p:cNvPr>
            <p:cNvPicPr preferRelativeResize="0"/>
            <p:nvPr/>
          </p:nvPicPr>
          <p:blipFill>
            <a:blip r:embed="rId4">
              <a:alphaModFix/>
            </a:blip>
            <a:srcRect/>
            <a:stretch/>
          </p:blipFill>
          <p:spPr>
            <a:xfrm>
              <a:off x="8388320" y="5069471"/>
              <a:ext cx="707886" cy="7078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Google Shape;255;p9">
              <a:extLst>
                <a:ext uri="{FF2B5EF4-FFF2-40B4-BE49-F238E27FC236}">
                  <a16:creationId xmlns:a16="http://schemas.microsoft.com/office/drawing/2014/main" id="{29D889E5-41CF-687D-2204-585CB32413C7}"/>
                </a:ext>
              </a:extLst>
            </p:cNvPr>
            <p:cNvPicPr preferRelativeResize="0"/>
            <p:nvPr/>
          </p:nvPicPr>
          <p:blipFill>
            <a:blip r:embed="rId5">
              <a:alphaModFix/>
            </a:blip>
            <a:srcRect/>
            <a:stretch/>
          </p:blipFill>
          <p:spPr>
            <a:xfrm>
              <a:off x="10401662" y="5069471"/>
              <a:ext cx="707886" cy="7078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Google Shape;254;p9">
              <a:extLst>
                <a:ext uri="{FF2B5EF4-FFF2-40B4-BE49-F238E27FC236}">
                  <a16:creationId xmlns:a16="http://schemas.microsoft.com/office/drawing/2014/main" id="{D741BCB9-CE49-AAA5-7DBF-04532F04A2C6}"/>
                </a:ext>
              </a:extLst>
            </p:cNvPr>
            <p:cNvPicPr preferRelativeResize="0"/>
            <p:nvPr/>
          </p:nvPicPr>
          <p:blipFill>
            <a:blip r:embed="rId6">
              <a:alphaModFix/>
            </a:blip>
            <a:srcRect/>
            <a:stretch/>
          </p:blipFill>
          <p:spPr>
            <a:xfrm>
              <a:off x="3232152" y="5069471"/>
              <a:ext cx="707886" cy="7078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254;p9">
              <a:extLst>
                <a:ext uri="{FF2B5EF4-FFF2-40B4-BE49-F238E27FC236}">
                  <a16:creationId xmlns:a16="http://schemas.microsoft.com/office/drawing/2014/main" id="{F253342A-BE99-8508-8ECC-EC08CAB97077}"/>
                </a:ext>
              </a:extLst>
            </p:cNvPr>
            <p:cNvPicPr preferRelativeResize="0"/>
            <p:nvPr/>
          </p:nvPicPr>
          <p:blipFill>
            <a:blip r:embed="rId7">
              <a:alphaModFix/>
            </a:blip>
            <a:srcRect/>
            <a:stretch/>
          </p:blipFill>
          <p:spPr>
            <a:xfrm>
              <a:off x="5648215" y="5064859"/>
              <a:ext cx="707886" cy="70788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254;p9">
              <a:extLst>
                <a:ext uri="{FF2B5EF4-FFF2-40B4-BE49-F238E27FC236}">
                  <a16:creationId xmlns:a16="http://schemas.microsoft.com/office/drawing/2014/main" id="{94922881-003E-0569-1025-798B699743C5}"/>
                </a:ext>
              </a:extLst>
            </p:cNvPr>
            <p:cNvPicPr preferRelativeResize="0"/>
            <p:nvPr/>
          </p:nvPicPr>
          <p:blipFill>
            <a:blip r:embed="rId8">
              <a:alphaModFix/>
            </a:blip>
            <a:srcRect/>
            <a:stretch/>
          </p:blipFill>
          <p:spPr>
            <a:xfrm>
              <a:off x="864365" y="5063381"/>
              <a:ext cx="943849" cy="707886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" name="Google Shape;142;p5"/>
          <p:cNvGrpSpPr/>
          <p:nvPr/>
        </p:nvGrpSpPr>
        <p:grpSpPr>
          <a:xfrm>
            <a:off x="124590" y="2423155"/>
            <a:ext cx="14924454" cy="5190289"/>
            <a:chOff x="124590" y="2423155"/>
            <a:chExt cx="14924454" cy="5190289"/>
          </a:xfrm>
        </p:grpSpPr>
        <p:sp>
          <p:nvSpPr>
            <p:cNvPr id="143" name="Google Shape;143;p5"/>
            <p:cNvSpPr/>
            <p:nvPr/>
          </p:nvSpPr>
          <p:spPr>
            <a:xfrm rot="10227332">
              <a:off x="259517" y="3601442"/>
              <a:ext cx="14448812" cy="283371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4" name="Google Shape;144;p5"/>
            <p:cNvSpPr/>
            <p:nvPr/>
          </p:nvSpPr>
          <p:spPr>
            <a:xfrm rot="10632840">
              <a:off x="334033" y="3946746"/>
              <a:ext cx="14448878" cy="2833548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5"/>
            <p:cNvSpPr/>
            <p:nvPr/>
          </p:nvSpPr>
          <p:spPr>
            <a:xfrm rot="10800000">
              <a:off x="600144" y="4002119"/>
              <a:ext cx="14448900" cy="2833500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46" name="Google Shape;146;p5"/>
          <p:cNvSpPr txBox="1">
            <a:spLocks noGrp="1"/>
          </p:cNvSpPr>
          <p:nvPr>
            <p:ph type="title"/>
          </p:nvPr>
        </p:nvSpPr>
        <p:spPr>
          <a:xfrm>
            <a:off x="515361" y="351825"/>
            <a:ext cx="4858709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4400"/>
            </a:pPr>
            <a:r>
              <a:rPr lang="en-GB" b="1" dirty="0">
                <a:solidFill>
                  <a:srgbClr val="556568"/>
                </a:solidFill>
              </a:rPr>
              <a:t>Download the app</a:t>
            </a:r>
            <a:endParaRPr dirty="0">
              <a:solidFill>
                <a:srgbClr val="556568"/>
              </a:solidFill>
            </a:endParaRPr>
          </a:p>
        </p:txBody>
      </p:sp>
      <p:pic>
        <p:nvPicPr>
          <p:cNvPr id="147" name="Google Shape;147;p5"/>
          <p:cNvPicPr preferRelativeResize="0"/>
          <p:nvPr/>
        </p:nvPicPr>
        <p:blipFill rotWithShape="1">
          <a:blip r:embed="rId3">
            <a:alphaModFix/>
          </a:blip>
          <a:srcRect t="-3356" b="28540"/>
          <a:stretch/>
        </p:blipFill>
        <p:spPr>
          <a:xfrm>
            <a:off x="10609433" y="147400"/>
            <a:ext cx="1562124" cy="97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5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6298050" y="272299"/>
            <a:ext cx="4449928" cy="63134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49" name="Google Shape;149;p5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41581" y="2001170"/>
            <a:ext cx="17145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>
            <a:hlinkClick r:id="rId5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42362" y="2476499"/>
            <a:ext cx="1905001" cy="1905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5">
            <a:hlinkClick r:id="rId8"/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3306929" y="1971674"/>
            <a:ext cx="1714500" cy="504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5">
            <a:hlinkClick r:id="rId8"/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3211679" y="2476499"/>
            <a:ext cx="1905001" cy="1905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" name="Google Shape;184;p3">
            <a:extLst>
              <a:ext uri="{FF2B5EF4-FFF2-40B4-BE49-F238E27FC236}">
                <a16:creationId xmlns:a16="http://schemas.microsoft.com/office/drawing/2014/main" id="{33C4BADA-4400-5E20-86CC-C46401C942A5}"/>
              </a:ext>
            </a:extLst>
          </p:cNvPr>
          <p:cNvCxnSpPr>
            <a:cxnSpLocks/>
          </p:cNvCxnSpPr>
          <p:nvPr/>
        </p:nvCxnSpPr>
        <p:spPr>
          <a:xfrm>
            <a:off x="838200" y="1293962"/>
            <a:ext cx="427848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GB" b="1" dirty="0">
                <a:solidFill>
                  <a:srgbClr val="556568"/>
                </a:solidFill>
              </a:rPr>
              <a:t>IM-prepared components</a:t>
            </a:r>
            <a:endParaRPr b="1" dirty="0">
              <a:solidFill>
                <a:srgbClr val="556568"/>
              </a:solidFill>
            </a:endParaRPr>
          </a:p>
        </p:txBody>
      </p:sp>
      <p:sp>
        <p:nvSpPr>
          <p:cNvPr id="158" name="Google Shape;158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82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spcBef>
                <a:spcPts val="0"/>
              </a:spcBef>
              <a:buSzPts val="770"/>
              <a:buNone/>
            </a:pPr>
            <a:r>
              <a:rPr lang="en-US" dirty="0"/>
              <a:t>Disaster preparedness content is provided through free, downloadable multimedia packages called “</a:t>
            </a:r>
            <a:r>
              <a:rPr lang="en-US" b="1" dirty="0"/>
              <a:t>walks</a:t>
            </a:r>
            <a:r>
              <a:rPr lang="en-US" dirty="0"/>
              <a:t>”.</a:t>
            </a:r>
            <a:r>
              <a:rPr lang="en-GB" sz="2700" dirty="0"/>
              <a:t> </a:t>
            </a:r>
            <a:endParaRPr sz="2700" dirty="0"/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70"/>
              <a:buNone/>
            </a:pPr>
            <a:endParaRPr sz="2700" dirty="0"/>
          </a:p>
          <a:p>
            <a:pPr marL="0" lvl="0" indent="0">
              <a:spcBef>
                <a:spcPts val="0"/>
              </a:spcBef>
              <a:buSzPts val="770"/>
              <a:buNone/>
            </a:pPr>
            <a:r>
              <a:rPr lang="en-US" dirty="0"/>
              <a:t>Walks may consist of several </a:t>
            </a:r>
            <a:r>
              <a:rPr lang="en-US" b="1" dirty="0"/>
              <a:t>multimedia components</a:t>
            </a:r>
            <a:r>
              <a:rPr lang="en-US" dirty="0"/>
              <a:t>:</a:t>
            </a:r>
          </a:p>
          <a:p>
            <a:pPr lvl="0" indent="-412750">
              <a:lnSpc>
                <a:spcPct val="100000"/>
              </a:lnSpc>
              <a:spcBef>
                <a:spcPts val="0"/>
              </a:spcBef>
              <a:buSzPts val="2900"/>
            </a:pPr>
            <a:r>
              <a:rPr lang="en-US" dirty="0"/>
              <a:t>POIs (enriched with multimedia content such as texts, figures, movies, voices, links, etc.),</a:t>
            </a:r>
          </a:p>
          <a:p>
            <a:pPr marL="457200" lvl="0" indent="-4000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700"/>
              <a:buChar char="•"/>
            </a:pPr>
            <a:r>
              <a:rPr lang="fr-FR" sz="2700" dirty="0"/>
              <a:t>Navigation instructions,</a:t>
            </a:r>
          </a:p>
          <a:p>
            <a:pPr marL="457200" lvl="0" indent="-4000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700"/>
              <a:buChar char="•"/>
            </a:pPr>
            <a:r>
              <a:rPr lang="fr-FR" sz="2700" dirty="0"/>
              <a:t>Mini games,</a:t>
            </a:r>
          </a:p>
          <a:p>
            <a:pPr marL="457200" lvl="0" indent="-4000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700"/>
              <a:buChar char="•"/>
            </a:pPr>
            <a:r>
              <a:rPr lang="fr-FR" sz="2700" dirty="0"/>
              <a:t>AR games,</a:t>
            </a:r>
          </a:p>
          <a:p>
            <a:pPr marL="457200" lvl="0" indent="-4000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700"/>
              <a:buChar char="•"/>
            </a:pPr>
            <a:r>
              <a:rPr lang="fr-FR" sz="2700" dirty="0"/>
              <a:t>Routes,</a:t>
            </a:r>
          </a:p>
          <a:p>
            <a:pPr marL="457200" lvl="0" indent="-4000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2700"/>
              <a:buChar char="•"/>
            </a:pPr>
            <a:r>
              <a:rPr lang="fr-FR" sz="2700" dirty="0"/>
              <a:t>Interactive maps.</a:t>
            </a:r>
          </a:p>
        </p:txBody>
      </p:sp>
      <p:cxnSp>
        <p:nvCxnSpPr>
          <p:cNvPr id="159" name="Google Shape;159;p9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160" name="Google Shape;160;p9"/>
          <p:cNvGrpSpPr/>
          <p:nvPr/>
        </p:nvGrpSpPr>
        <p:grpSpPr>
          <a:xfrm>
            <a:off x="124574" y="2423237"/>
            <a:ext cx="14924470" cy="5190110"/>
            <a:chOff x="124574" y="2423237"/>
            <a:chExt cx="14924470" cy="5190110"/>
          </a:xfrm>
        </p:grpSpPr>
        <p:sp>
          <p:nvSpPr>
            <p:cNvPr id="161" name="Google Shape;161;p9"/>
            <p:cNvSpPr/>
            <p:nvPr/>
          </p:nvSpPr>
          <p:spPr>
            <a:xfrm rot="10227357">
              <a:off x="259493" y="3601474"/>
              <a:ext cx="14448810" cy="283363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2" name="Google Shape;162;p9"/>
            <p:cNvSpPr/>
            <p:nvPr/>
          </p:nvSpPr>
          <p:spPr>
            <a:xfrm rot="10632809">
              <a:off x="334076" y="3946723"/>
              <a:ext cx="14448810" cy="2833635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3" name="Google Shape;163;p9"/>
            <p:cNvSpPr/>
            <p:nvPr/>
          </p:nvSpPr>
          <p:spPr>
            <a:xfrm rot="10800000">
              <a:off x="600234" y="4001984"/>
              <a:ext cx="14448810" cy="2833635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64" name="Google Shape;164;p9"/>
          <p:cNvPicPr preferRelativeResize="0"/>
          <p:nvPr/>
        </p:nvPicPr>
        <p:blipFill rotWithShape="1">
          <a:blip r:embed="rId3">
            <a:alphaModFix/>
          </a:blip>
          <a:srcRect t="-3356" b="28540"/>
          <a:stretch/>
        </p:blipFill>
        <p:spPr>
          <a:xfrm>
            <a:off x="10599908" y="147400"/>
            <a:ext cx="1562124" cy="97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9" title="POI_icon_picture_POI_51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200" y="3369886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9" title="POI_icon_picture_GAME_51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5200" y="472397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9" title="POI_icon_picture_AR_512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5200" y="5166428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9" title="POI_icon_picture_POI_512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65200" y="4291193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9" title="POI_icon_picture_ROUTES_512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5200" y="5603386"/>
            <a:ext cx="396000" cy="39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9" title="POI_icon_picture_MAP_512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65194" y="6054320"/>
            <a:ext cx="396000" cy="3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40956d4f33c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indent="-406400">
              <a:lnSpc>
                <a:spcPct val="100000"/>
              </a:lnSpc>
              <a:buSzPts val="2400"/>
            </a:pPr>
            <a:r>
              <a:rPr lang="en-US" sz="4200" b="1" dirty="0">
                <a:solidFill>
                  <a:srgbClr val="646C6E"/>
                </a:solidFill>
              </a:rPr>
              <a:t>Munich’s Thematic Heritage Sites along the Isar</a:t>
            </a:r>
          </a:p>
        </p:txBody>
      </p:sp>
      <p:sp>
        <p:nvSpPr>
          <p:cNvPr id="189" name="Google Shape;189;g40956d4f33c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078400" cy="47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lvl="0"/>
            <a:r>
              <a:rPr lang="hu-HU"/>
              <a:t>Max-Joseph </a:t>
            </a:r>
            <a:r>
              <a:rPr lang="hu-HU" dirty="0" err="1"/>
              <a:t>Bridge</a:t>
            </a:r>
            <a:r>
              <a:rPr lang="hu-HU" dirty="0"/>
              <a:t> / </a:t>
            </a:r>
            <a:r>
              <a:rPr lang="hu-HU" dirty="0" err="1"/>
              <a:t>Bogenhausen</a:t>
            </a:r>
            <a:r>
              <a:rPr lang="hu-HU" dirty="0"/>
              <a:t> </a:t>
            </a:r>
            <a:r>
              <a:rPr lang="hu-HU" dirty="0" err="1"/>
              <a:t>Bridge</a:t>
            </a:r>
            <a:r>
              <a:rPr lang="hu-HU" dirty="0"/>
              <a:t>,</a:t>
            </a:r>
          </a:p>
          <a:p>
            <a:pPr lvl="0"/>
            <a:r>
              <a:rPr lang="hu-HU" dirty="0" err="1"/>
              <a:t>Emergency</a:t>
            </a:r>
            <a:r>
              <a:rPr lang="hu-HU" dirty="0"/>
              <a:t> </a:t>
            </a:r>
            <a:r>
              <a:rPr lang="hu-HU" dirty="0" err="1"/>
              <a:t>Bridge</a:t>
            </a:r>
            <a:r>
              <a:rPr lang="hu-HU" dirty="0"/>
              <a:t> </a:t>
            </a:r>
            <a:r>
              <a:rPr lang="hu-HU" dirty="0" err="1"/>
              <a:t>Bogenhausen</a:t>
            </a:r>
            <a:r>
              <a:rPr lang="hu-HU" dirty="0"/>
              <a:t>,</a:t>
            </a:r>
          </a:p>
          <a:p>
            <a:pPr lvl="0"/>
            <a:r>
              <a:rPr lang="hu-HU" b="1" dirty="0" err="1"/>
              <a:t>Luitpold</a:t>
            </a:r>
            <a:r>
              <a:rPr lang="hu-HU" b="1" dirty="0"/>
              <a:t> </a:t>
            </a:r>
            <a:r>
              <a:rPr lang="hu-HU" b="1" dirty="0" err="1"/>
              <a:t>Bridge</a:t>
            </a:r>
            <a:r>
              <a:rPr lang="hu-HU" b="1" dirty="0"/>
              <a:t>,</a:t>
            </a:r>
          </a:p>
          <a:p>
            <a:pPr lvl="0"/>
            <a:r>
              <a:rPr lang="hu-HU" dirty="0" err="1"/>
              <a:t>Maximilianswerk</a:t>
            </a:r>
            <a:r>
              <a:rPr lang="hu-HU" dirty="0"/>
              <a:t> </a:t>
            </a:r>
            <a:r>
              <a:rPr lang="hu-HU" dirty="0" err="1"/>
              <a:t>Hydropower</a:t>
            </a:r>
            <a:r>
              <a:rPr lang="hu-HU" dirty="0"/>
              <a:t> </a:t>
            </a:r>
            <a:r>
              <a:rPr lang="hu-HU" dirty="0" err="1"/>
              <a:t>Plant</a:t>
            </a:r>
            <a:r>
              <a:rPr lang="hu-HU" dirty="0"/>
              <a:t>,</a:t>
            </a:r>
          </a:p>
          <a:p>
            <a:pPr lvl="0"/>
            <a:r>
              <a:rPr lang="hu-HU" dirty="0"/>
              <a:t>Museum Island,</a:t>
            </a:r>
          </a:p>
          <a:p>
            <a:pPr lvl="0"/>
            <a:r>
              <a:rPr lang="hu-HU" dirty="0" err="1"/>
              <a:t>Reichenbach</a:t>
            </a:r>
            <a:r>
              <a:rPr lang="hu-HU" dirty="0"/>
              <a:t> </a:t>
            </a:r>
            <a:r>
              <a:rPr lang="hu-HU" dirty="0" err="1"/>
              <a:t>Bridge</a:t>
            </a:r>
            <a:r>
              <a:rPr lang="hu-HU" dirty="0"/>
              <a:t>,</a:t>
            </a:r>
          </a:p>
          <a:p>
            <a:pPr lvl="0"/>
            <a:r>
              <a:rPr lang="hu-HU" dirty="0" err="1"/>
              <a:t>Wittelsbach</a:t>
            </a:r>
            <a:r>
              <a:rPr lang="hu-HU" dirty="0"/>
              <a:t> </a:t>
            </a:r>
            <a:r>
              <a:rPr lang="hu-HU" dirty="0" err="1"/>
              <a:t>Bridge</a:t>
            </a:r>
            <a:r>
              <a:rPr lang="hu-HU" dirty="0"/>
              <a:t>,</a:t>
            </a:r>
          </a:p>
          <a:p>
            <a:pPr lvl="0"/>
            <a:r>
              <a:rPr lang="hu-HU" dirty="0" err="1"/>
              <a:t>Isar</a:t>
            </a:r>
            <a:r>
              <a:rPr lang="hu-HU" dirty="0"/>
              <a:t> </a:t>
            </a:r>
            <a:r>
              <a:rPr lang="hu-HU" dirty="0" err="1"/>
              <a:t>River</a:t>
            </a:r>
            <a:r>
              <a:rPr lang="hu-HU" dirty="0"/>
              <a:t> </a:t>
            </a:r>
            <a:r>
              <a:rPr lang="hu-HU" dirty="0" err="1"/>
              <a:t>Restoration</a:t>
            </a:r>
            <a:r>
              <a:rPr lang="hu-HU" dirty="0"/>
              <a:t>.</a:t>
            </a:r>
          </a:p>
        </p:txBody>
      </p:sp>
      <p:cxnSp>
        <p:nvCxnSpPr>
          <p:cNvPr id="190" name="Google Shape;190;g40956d4f33c_0_0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191" name="Google Shape;191;g40956d4f33c_0_0"/>
          <p:cNvGrpSpPr/>
          <p:nvPr/>
        </p:nvGrpSpPr>
        <p:grpSpPr>
          <a:xfrm>
            <a:off x="124590" y="2423155"/>
            <a:ext cx="14924454" cy="5190289"/>
            <a:chOff x="124590" y="2423155"/>
            <a:chExt cx="14924454" cy="5190289"/>
          </a:xfrm>
        </p:grpSpPr>
        <p:sp>
          <p:nvSpPr>
            <p:cNvPr id="192" name="Google Shape;192;g40956d4f33c_0_0"/>
            <p:cNvSpPr/>
            <p:nvPr/>
          </p:nvSpPr>
          <p:spPr>
            <a:xfrm rot="10227332">
              <a:off x="259517" y="3601442"/>
              <a:ext cx="14448812" cy="283371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3" name="Google Shape;193;g40956d4f33c_0_0"/>
            <p:cNvSpPr/>
            <p:nvPr/>
          </p:nvSpPr>
          <p:spPr>
            <a:xfrm rot="10632840">
              <a:off x="334033" y="3946746"/>
              <a:ext cx="14448878" cy="2833548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94" name="Google Shape;194;g40956d4f33c_0_0"/>
            <p:cNvSpPr/>
            <p:nvPr/>
          </p:nvSpPr>
          <p:spPr>
            <a:xfrm rot="10800000">
              <a:off x="600144" y="4002119"/>
              <a:ext cx="14448900" cy="2833500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95" name="Google Shape;195;g40956d4f33c_0_0"/>
          <p:cNvPicPr preferRelativeResize="0"/>
          <p:nvPr/>
        </p:nvPicPr>
        <p:blipFill rotWithShape="1">
          <a:blip r:embed="rId3">
            <a:alphaModFix/>
          </a:blip>
          <a:srcRect t="-3359" b="28543"/>
          <a:stretch/>
        </p:blipFill>
        <p:spPr>
          <a:xfrm>
            <a:off x="10599908" y="147400"/>
            <a:ext cx="1562125" cy="97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DBA3B15-0453-F137-2225-A1B6543B45F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696"/>
          <a:stretch>
            <a:fillRect/>
          </a:stretch>
        </p:blipFill>
        <p:spPr bwMode="auto">
          <a:xfrm>
            <a:off x="8887008" y="1846290"/>
            <a:ext cx="2568102" cy="1611856"/>
          </a:xfrm>
          <a:prstGeom prst="rect">
            <a:avLst/>
          </a:prstGeom>
          <a:ln>
            <a:solidFill>
              <a:srgbClr val="556568"/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E67A2BF-CE3A-B145-1C8D-50240A79B057}"/>
              </a:ext>
            </a:extLst>
          </p:cNvPr>
          <p:cNvSpPr txBox="1"/>
          <p:nvPr/>
        </p:nvSpPr>
        <p:spPr>
          <a:xfrm>
            <a:off x="8886987" y="3449622"/>
            <a:ext cx="25681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200" dirty="0" err="1">
                <a:solidFill>
                  <a:schemeClr val="dk1"/>
                </a:solidFill>
                <a:latin typeface="Calibri"/>
                <a:cs typeface="Calibri"/>
              </a:rPr>
              <a:t>after</a:t>
            </a:r>
            <a:r>
              <a:rPr lang="hu-HU" sz="2200" dirty="0">
                <a:solidFill>
                  <a:schemeClr val="dk1"/>
                </a:solidFill>
                <a:latin typeface="Calibri"/>
                <a:cs typeface="Calibri"/>
              </a:rPr>
              <a:t> </a:t>
            </a:r>
            <a:r>
              <a:rPr lang="hu-HU" sz="2200" dirty="0" err="1">
                <a:solidFill>
                  <a:schemeClr val="dk1"/>
                </a:solidFill>
                <a:latin typeface="Calibri"/>
                <a:cs typeface="Calibri"/>
              </a:rPr>
              <a:t>the</a:t>
            </a:r>
            <a:r>
              <a:rPr lang="hu-HU" sz="2200" dirty="0">
                <a:solidFill>
                  <a:schemeClr val="dk1"/>
                </a:solidFill>
                <a:latin typeface="Calibri"/>
                <a:cs typeface="Calibri"/>
              </a:rPr>
              <a:t> 1899 </a:t>
            </a:r>
            <a:r>
              <a:rPr lang="hu-HU" sz="2200" dirty="0" err="1">
                <a:solidFill>
                  <a:schemeClr val="dk1"/>
                </a:solidFill>
                <a:latin typeface="Calibri"/>
                <a:cs typeface="Calibri"/>
              </a:rPr>
              <a:t>flood</a:t>
            </a:r>
            <a:r>
              <a:rPr lang="hu-HU" sz="2200" dirty="0">
                <a:solidFill>
                  <a:schemeClr val="dk1"/>
                </a:solidFill>
                <a:latin typeface="Calibri"/>
                <a:cs typeface="Calibri"/>
              </a:rPr>
              <a:t>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AB90205-FE2C-9C80-EE4B-992FD495F0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1846290"/>
            <a:ext cx="2611608" cy="1611417"/>
          </a:xfrm>
          <a:prstGeom prst="rect">
            <a:avLst/>
          </a:prstGeom>
          <a:ln>
            <a:solidFill>
              <a:srgbClr val="556568"/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735C874-EA38-4C74-FFB0-C7B983D15A5C}"/>
              </a:ext>
            </a:extLst>
          </p:cNvPr>
          <p:cNvSpPr txBox="1"/>
          <p:nvPr/>
        </p:nvSpPr>
        <p:spPr>
          <a:xfrm>
            <a:off x="6117743" y="3473587"/>
            <a:ext cx="25681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2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original bridge</a:t>
            </a:r>
            <a:endParaRPr lang="hu-HU" sz="2200" dirty="0">
              <a:solidFill>
                <a:schemeClr val="dk1"/>
              </a:solidFill>
              <a:latin typeface="Calibri"/>
              <a:cs typeface="Calibri"/>
              <a:sym typeface="Calibri"/>
            </a:endParaRPr>
          </a:p>
        </p:txBody>
      </p:sp>
      <p:pic>
        <p:nvPicPr>
          <p:cNvPr id="12" name="image13.png">
            <a:extLst>
              <a:ext uri="{FF2B5EF4-FFF2-40B4-BE49-F238E27FC236}">
                <a16:creationId xmlns:a16="http://schemas.microsoft.com/office/drawing/2014/main" id="{F363F324-C0BE-D32F-E906-4974229586F7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6117742" y="4257665"/>
            <a:ext cx="2568101" cy="1632415"/>
          </a:xfrm>
          <a:prstGeom prst="rect">
            <a:avLst/>
          </a:prstGeom>
          <a:ln>
            <a:solidFill>
              <a:srgbClr val="556568"/>
            </a:solidFill>
          </a:ln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C8ED4AC-7A25-E970-8D89-EDCDD51C3E4F}"/>
              </a:ext>
            </a:extLst>
          </p:cNvPr>
          <p:cNvSpPr txBox="1"/>
          <p:nvPr/>
        </p:nvSpPr>
        <p:spPr>
          <a:xfrm>
            <a:off x="6117741" y="5924949"/>
            <a:ext cx="25681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200" dirty="0">
                <a:solidFill>
                  <a:schemeClr val="dk1"/>
                </a:solidFill>
                <a:latin typeface="Calibri"/>
                <a:cs typeface="Calibri"/>
              </a:rPr>
              <a:t>emergency bridge</a:t>
            </a:r>
            <a:endParaRPr lang="hu-HU" sz="2200" dirty="0">
              <a:solidFill>
                <a:schemeClr val="dk1"/>
              </a:solidFill>
              <a:latin typeface="Calibri"/>
              <a:cs typeface="Calibri"/>
            </a:endParaRPr>
          </a:p>
        </p:txBody>
      </p:sp>
      <p:pic>
        <p:nvPicPr>
          <p:cNvPr id="18" name="image13.png">
            <a:extLst>
              <a:ext uri="{FF2B5EF4-FFF2-40B4-BE49-F238E27FC236}">
                <a16:creationId xmlns:a16="http://schemas.microsoft.com/office/drawing/2014/main" id="{5C01B2CC-83FF-7C8A-658A-4A25F3C8D487}"/>
              </a:ext>
            </a:extLst>
          </p:cNvPr>
          <p:cNvPicPr/>
          <p:nvPr/>
        </p:nvPicPr>
        <p:blipFill>
          <a:blip r:embed="rId7"/>
          <a:srcRect/>
          <a:stretch/>
        </p:blipFill>
        <p:spPr>
          <a:xfrm>
            <a:off x="8903332" y="4254580"/>
            <a:ext cx="2551755" cy="1635500"/>
          </a:xfrm>
          <a:prstGeom prst="rect">
            <a:avLst/>
          </a:prstGeom>
          <a:ln>
            <a:solidFill>
              <a:srgbClr val="556568"/>
            </a:solidFill>
          </a:ln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3462B02-7856-2C37-A272-EE552F695D0E}"/>
              </a:ext>
            </a:extLst>
          </p:cNvPr>
          <p:cNvSpPr txBox="1"/>
          <p:nvPr/>
        </p:nvSpPr>
        <p:spPr>
          <a:xfrm>
            <a:off x="8886986" y="5924949"/>
            <a:ext cx="2568101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200" dirty="0">
                <a:solidFill>
                  <a:schemeClr val="dk1"/>
                </a:solidFill>
                <a:latin typeface="Calibri"/>
                <a:cs typeface="Calibri"/>
              </a:rPr>
              <a:t>new bridge</a:t>
            </a:r>
            <a:endParaRPr lang="hu-HU" sz="2200" dirty="0">
              <a:solidFill>
                <a:schemeClr val="dk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22538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g3e5af5173a6_0_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SzPts val="4400"/>
            </a:pPr>
            <a:r>
              <a:rPr lang="en-GB" b="1" dirty="0">
                <a:solidFill>
                  <a:srgbClr val="556568"/>
                </a:solidFill>
              </a:rPr>
              <a:t>Walk versions</a:t>
            </a:r>
            <a:endParaRPr b="1" dirty="0">
              <a:solidFill>
                <a:srgbClr val="556568"/>
              </a:solidFill>
            </a:endParaRPr>
          </a:p>
        </p:txBody>
      </p:sp>
      <p:sp>
        <p:nvSpPr>
          <p:cNvPr id="176" name="Google Shape;176;g3e5af5173a6_0_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7595400" cy="494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Walks may have different versions according to </a:t>
            </a:r>
            <a:r>
              <a:rPr lang="en-US" b="1" dirty="0"/>
              <a:t>language, role and mode.</a:t>
            </a:r>
          </a:p>
          <a:p>
            <a:pPr marL="0" lvl="0" indent="0">
              <a:spcBef>
                <a:spcPts val="0"/>
              </a:spcBef>
              <a:buNone/>
            </a:pPr>
            <a:endParaRPr lang="en-US" dirty="0"/>
          </a:p>
          <a:p>
            <a:pPr marL="0" lvl="0" indent="0">
              <a:spcBef>
                <a:spcPts val="0"/>
              </a:spcBef>
              <a:buNone/>
            </a:pPr>
            <a:r>
              <a:rPr lang="en-US" dirty="0"/>
              <a:t>Walks can be available </a:t>
            </a:r>
            <a:r>
              <a:rPr lang="en-US" i="1" dirty="0"/>
              <a:t>in English and/or local language.</a:t>
            </a:r>
          </a:p>
          <a:p>
            <a:pPr marL="0" lvl="0" indent="0">
              <a:buNone/>
            </a:pPr>
            <a:r>
              <a:rPr lang="en-US" dirty="0"/>
              <a:t>Two roles are available based on age group: </a:t>
            </a:r>
          </a:p>
          <a:p>
            <a:pPr lvl="0" indent="-412750">
              <a:spcBef>
                <a:spcPts val="0"/>
              </a:spcBef>
              <a:buSzPts val="2900"/>
            </a:pPr>
            <a:r>
              <a:rPr lang="en-US" i="1" dirty="0"/>
              <a:t>Citizens - general walk version targeting all age groups. </a:t>
            </a:r>
          </a:p>
          <a:p>
            <a:pPr lvl="0" indent="-412750">
              <a:spcBef>
                <a:spcPts val="0"/>
              </a:spcBef>
              <a:buSzPts val="2900"/>
            </a:pPr>
            <a:r>
              <a:rPr lang="en-US" i="1" dirty="0"/>
              <a:t>Children - for ages 11-14.</a:t>
            </a:r>
          </a:p>
          <a:p>
            <a:pPr marL="0" lvl="0" indent="0">
              <a:buNone/>
            </a:pPr>
            <a:r>
              <a:rPr lang="en-US" dirty="0"/>
              <a:t>Two modes are available: </a:t>
            </a:r>
            <a:r>
              <a:rPr lang="en-US" i="1" dirty="0"/>
              <a:t>on-site, distant.</a:t>
            </a:r>
            <a:endParaRPr sz="2700" i="1" dirty="0"/>
          </a:p>
        </p:txBody>
      </p:sp>
      <p:cxnSp>
        <p:nvCxnSpPr>
          <p:cNvPr id="177" name="Google Shape;177;g3e5af5173a6_0_53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178" name="Google Shape;178;g3e5af5173a6_0_53"/>
          <p:cNvGrpSpPr/>
          <p:nvPr/>
        </p:nvGrpSpPr>
        <p:grpSpPr>
          <a:xfrm>
            <a:off x="124590" y="2423155"/>
            <a:ext cx="14924454" cy="5190289"/>
            <a:chOff x="124590" y="2423155"/>
            <a:chExt cx="14924454" cy="5190289"/>
          </a:xfrm>
        </p:grpSpPr>
        <p:sp>
          <p:nvSpPr>
            <p:cNvPr id="179" name="Google Shape;179;g3e5af5173a6_0_53"/>
            <p:cNvSpPr/>
            <p:nvPr/>
          </p:nvSpPr>
          <p:spPr>
            <a:xfrm rot="10227332">
              <a:off x="259517" y="3601442"/>
              <a:ext cx="14448812" cy="283371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0" name="Google Shape;180;g3e5af5173a6_0_53"/>
            <p:cNvSpPr/>
            <p:nvPr/>
          </p:nvSpPr>
          <p:spPr>
            <a:xfrm rot="10632840">
              <a:off x="334033" y="3946746"/>
              <a:ext cx="14448878" cy="2833548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1" name="Google Shape;181;g3e5af5173a6_0_53"/>
            <p:cNvSpPr/>
            <p:nvPr/>
          </p:nvSpPr>
          <p:spPr>
            <a:xfrm rot="10800000">
              <a:off x="600144" y="4002119"/>
              <a:ext cx="14448900" cy="2833500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182" name="Google Shape;182;g3e5af5173a6_0_53"/>
          <p:cNvPicPr preferRelativeResize="0"/>
          <p:nvPr/>
        </p:nvPicPr>
        <p:blipFill rotWithShape="1">
          <a:blip r:embed="rId3">
            <a:alphaModFix/>
          </a:blip>
          <a:srcRect t="-3359" b="28543"/>
          <a:stretch/>
        </p:blipFill>
        <p:spPr>
          <a:xfrm>
            <a:off x="10599908" y="147400"/>
            <a:ext cx="1562125" cy="97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g3e5af5173a6_0_5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481600" y="1587600"/>
            <a:ext cx="2378410" cy="47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40956d4f33c_0_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b="1" dirty="0">
                <a:solidFill>
                  <a:srgbClr val="556568"/>
                </a:solidFill>
              </a:rPr>
              <a:t>Walk </a:t>
            </a:r>
            <a:r>
              <a:rPr lang="hu-HU" b="1" dirty="0" err="1">
                <a:solidFill>
                  <a:srgbClr val="556568"/>
                </a:solidFill>
              </a:rPr>
              <a:t>modes</a:t>
            </a:r>
            <a:endParaRPr b="1" dirty="0">
              <a:solidFill>
                <a:srgbClr val="556568"/>
              </a:solidFill>
            </a:endParaRPr>
          </a:p>
        </p:txBody>
      </p:sp>
      <p:sp>
        <p:nvSpPr>
          <p:cNvPr id="289" name="Google Shape;289;g40956d4f33c_0_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4015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/>
              <a:t>Guided </a:t>
            </a:r>
            <a:r>
              <a:rPr lang="hu-HU" sz="2900" b="1" dirty="0" err="1"/>
              <a:t>mode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navigate you along a </a:t>
            </a:r>
            <a:r>
              <a:rPr lang="en-GB" sz="2900" b="1" dirty="0"/>
              <a:t>predefined route</a:t>
            </a:r>
            <a:r>
              <a:rPr lang="en-GB" sz="2900" dirty="0"/>
              <a:t> supported by an </a:t>
            </a:r>
            <a:r>
              <a:rPr lang="en-GB" sz="2900" b="1" dirty="0"/>
              <a:t>interactive map</a:t>
            </a:r>
            <a:r>
              <a:rPr lang="en-GB" sz="2900" dirty="0"/>
              <a:t>;</a:t>
            </a:r>
            <a:endParaRPr sz="2900" dirty="0"/>
          </a:p>
          <a:p>
            <a:pPr marL="457200" lvl="0" indent="-398939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have a </a:t>
            </a:r>
            <a:r>
              <a:rPr lang="en-GB" sz="2900" b="1" dirty="0"/>
              <a:t>starting point, </a:t>
            </a:r>
            <a:r>
              <a:rPr lang="en-GB" sz="2900" dirty="0"/>
              <a:t>indicated by a flashing blue circle on the map; 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contain </a:t>
            </a:r>
            <a:r>
              <a:rPr lang="en-GB" sz="2900" b="1" dirty="0"/>
              <a:t>POIs and navigation instructions</a:t>
            </a:r>
            <a:r>
              <a:rPr lang="en-GB" sz="2900" dirty="0"/>
              <a:t>;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recommended for </a:t>
            </a:r>
            <a:r>
              <a:rPr lang="en-GB" sz="2900" b="1" dirty="0"/>
              <a:t>on-site</a:t>
            </a:r>
            <a:r>
              <a:rPr lang="en-GB" sz="2900" dirty="0"/>
              <a:t> use;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need to use the </a:t>
            </a:r>
            <a:r>
              <a:rPr lang="en-GB" sz="2900" b="1" dirty="0"/>
              <a:t>location service (GPS) </a:t>
            </a:r>
            <a:r>
              <a:rPr lang="en-GB" sz="2900" dirty="0"/>
              <a:t>running on your device</a:t>
            </a:r>
            <a:r>
              <a:rPr lang="en-GB" sz="2900" i="1" dirty="0"/>
              <a:t>;</a:t>
            </a:r>
            <a:endParaRPr sz="2900" i="1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are </a:t>
            </a:r>
            <a:r>
              <a:rPr lang="en-GB" sz="2900" b="1" dirty="0"/>
              <a:t>not available for all walks</a:t>
            </a:r>
            <a:r>
              <a:rPr lang="en-GB" sz="2900" dirty="0"/>
              <a:t>.</a:t>
            </a:r>
            <a:endParaRPr sz="2900" dirty="0"/>
          </a:p>
        </p:txBody>
      </p:sp>
      <p:cxnSp>
        <p:nvCxnSpPr>
          <p:cNvPr id="290" name="Google Shape;290;g40956d4f33c_0_0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</p:cxnSp>
      <p:grpSp>
        <p:nvGrpSpPr>
          <p:cNvPr id="291" name="Google Shape;291;g40956d4f33c_0_0"/>
          <p:cNvGrpSpPr/>
          <p:nvPr/>
        </p:nvGrpSpPr>
        <p:grpSpPr>
          <a:xfrm>
            <a:off x="124622" y="2423150"/>
            <a:ext cx="14924422" cy="5190300"/>
            <a:chOff x="124622" y="2423150"/>
            <a:chExt cx="14924422" cy="5190300"/>
          </a:xfrm>
        </p:grpSpPr>
        <p:sp>
          <p:nvSpPr>
            <p:cNvPr id="292" name="Google Shape;292;g40956d4f33c_0_0"/>
            <p:cNvSpPr/>
            <p:nvPr/>
          </p:nvSpPr>
          <p:spPr>
            <a:xfrm rot="10227332">
              <a:off x="259517" y="3601442"/>
              <a:ext cx="14448812" cy="283371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g40956d4f33c_0_0"/>
            <p:cNvSpPr/>
            <p:nvPr/>
          </p:nvSpPr>
          <p:spPr>
            <a:xfrm rot="10632840">
              <a:off x="334033" y="3946746"/>
              <a:ext cx="14448878" cy="2833548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4" name="Google Shape;294;g40956d4f33c_0_0"/>
            <p:cNvSpPr/>
            <p:nvPr/>
          </p:nvSpPr>
          <p:spPr>
            <a:xfrm rot="10800000">
              <a:off x="600144" y="4002119"/>
              <a:ext cx="14448900" cy="2833500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800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5" name="Google Shape;295;g40956d4f33c_0_0"/>
          <p:cNvPicPr preferRelativeResize="0"/>
          <p:nvPr/>
        </p:nvPicPr>
        <p:blipFill rotWithShape="1">
          <a:blip r:embed="rId3">
            <a:alphaModFix/>
          </a:blip>
          <a:srcRect t="-3359" b="28543"/>
          <a:stretch/>
        </p:blipFill>
        <p:spPr>
          <a:xfrm>
            <a:off x="10599908" y="147400"/>
            <a:ext cx="1562125" cy="970635"/>
          </a:xfrm>
          <a:prstGeom prst="rect">
            <a:avLst/>
          </a:prstGeom>
          <a:noFill/>
          <a:ln>
            <a:noFill/>
          </a:ln>
        </p:spPr>
      </p:pic>
      <p:sp>
        <p:nvSpPr>
          <p:cNvPr id="296" name="Google Shape;296;g40956d4f33c_0_0"/>
          <p:cNvSpPr txBox="1">
            <a:spLocks noGrp="1"/>
          </p:cNvSpPr>
          <p:nvPr>
            <p:ph type="body" idx="1"/>
          </p:nvPr>
        </p:nvSpPr>
        <p:spPr>
          <a:xfrm>
            <a:off x="6408600" y="1825625"/>
            <a:ext cx="49452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900" b="1" dirty="0"/>
              <a:t>List-based </a:t>
            </a:r>
            <a:r>
              <a:rPr lang="hu-HU" sz="2900" b="1" dirty="0" err="1"/>
              <a:t>mode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help to </a:t>
            </a:r>
            <a:r>
              <a:rPr lang="en-GB" sz="2900" b="1" dirty="0"/>
              <a:t>explore the POIs by selecting them from a list in any order</a:t>
            </a:r>
            <a:r>
              <a:rPr lang="en-GB" sz="2900" dirty="0"/>
              <a:t>;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do not have a starting point;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do neither contain a route nor navigation instructions;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are primarily recommended for </a:t>
            </a:r>
            <a:r>
              <a:rPr lang="en-GB" sz="2900" b="1" dirty="0"/>
              <a:t>remote use </a:t>
            </a:r>
            <a:r>
              <a:rPr lang="en-GB" sz="2900" dirty="0"/>
              <a:t>(Distant mode); </a:t>
            </a:r>
            <a:endParaRPr sz="2900" dirty="0"/>
          </a:p>
          <a:p>
            <a:pPr marL="457200" lvl="0" indent="-398939" algn="l" rtl="0"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can also be used </a:t>
            </a:r>
            <a:r>
              <a:rPr lang="en-GB" sz="2900" b="1" dirty="0"/>
              <a:t>on-site</a:t>
            </a:r>
            <a:r>
              <a:rPr lang="en-GB" sz="2900" dirty="0"/>
              <a:t>, preferably with </a:t>
            </a:r>
            <a:r>
              <a:rPr lang="en-GB" sz="2900" b="1" dirty="0"/>
              <a:t>GPS</a:t>
            </a:r>
            <a:r>
              <a:rPr lang="en-GB" sz="2900" dirty="0"/>
              <a:t> support;</a:t>
            </a:r>
            <a:endParaRPr sz="2900" dirty="0"/>
          </a:p>
          <a:p>
            <a:pPr marL="457200" marR="0" lvl="0" indent="-398939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en-GB" sz="2900" dirty="0"/>
              <a:t>are available for </a:t>
            </a:r>
            <a:r>
              <a:rPr lang="en-GB" sz="2900" b="1" dirty="0"/>
              <a:t>all walks</a:t>
            </a:r>
            <a:r>
              <a:rPr lang="en-GB" sz="2900" dirty="0"/>
              <a:t>.</a:t>
            </a:r>
            <a:endParaRPr sz="2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e5af5173a6_0_3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GB" sz="4200" b="1" dirty="0">
                <a:solidFill>
                  <a:srgbClr val="646C6E"/>
                </a:solidFill>
              </a:rPr>
              <a:t>“1899 Isar Flood in Munich”</a:t>
            </a:r>
            <a:r>
              <a:rPr lang="en-GB" b="1" dirty="0">
                <a:solidFill>
                  <a:srgbClr val="646C6E"/>
                </a:solidFill>
              </a:rPr>
              <a:t> </a:t>
            </a:r>
            <a:r>
              <a:rPr lang="hu-HU" b="1" dirty="0" err="1">
                <a:solidFill>
                  <a:srgbClr val="646C6E"/>
                </a:solidFill>
              </a:rPr>
              <a:t>walk</a:t>
            </a:r>
            <a:r>
              <a:rPr lang="hu-HU" b="1" dirty="0">
                <a:solidFill>
                  <a:srgbClr val="646C6E"/>
                </a:solidFill>
              </a:rPr>
              <a:t> map</a:t>
            </a:r>
            <a:endParaRPr sz="4200" b="1" dirty="0">
              <a:solidFill>
                <a:srgbClr val="646C6E"/>
              </a:solidFill>
            </a:endParaRPr>
          </a:p>
        </p:txBody>
      </p:sp>
      <p:cxnSp>
        <p:nvCxnSpPr>
          <p:cNvPr id="281" name="Google Shape;281;g3e5af5173a6_0_310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282" name="Google Shape;282;g3e5af5173a6_0_310"/>
          <p:cNvGrpSpPr/>
          <p:nvPr/>
        </p:nvGrpSpPr>
        <p:grpSpPr>
          <a:xfrm>
            <a:off x="124590" y="2423155"/>
            <a:ext cx="14924454" cy="5190289"/>
            <a:chOff x="124590" y="2423155"/>
            <a:chExt cx="14924454" cy="5190289"/>
          </a:xfrm>
        </p:grpSpPr>
        <p:sp>
          <p:nvSpPr>
            <p:cNvPr id="283" name="Google Shape;283;g3e5af5173a6_0_310"/>
            <p:cNvSpPr/>
            <p:nvPr/>
          </p:nvSpPr>
          <p:spPr>
            <a:xfrm rot="10227332">
              <a:off x="259517" y="3601442"/>
              <a:ext cx="14448812" cy="283371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" name="Google Shape;284;g3e5af5173a6_0_310"/>
            <p:cNvSpPr/>
            <p:nvPr/>
          </p:nvSpPr>
          <p:spPr>
            <a:xfrm rot="10632840">
              <a:off x="334033" y="3946746"/>
              <a:ext cx="14448878" cy="2833548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" name="Google Shape;285;g3e5af5173a6_0_310"/>
            <p:cNvSpPr/>
            <p:nvPr/>
          </p:nvSpPr>
          <p:spPr>
            <a:xfrm rot="10800000">
              <a:off x="600144" y="4002119"/>
              <a:ext cx="14448900" cy="2833500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86" name="Google Shape;286;g3e5af5173a6_0_310"/>
          <p:cNvPicPr preferRelativeResize="0"/>
          <p:nvPr/>
        </p:nvPicPr>
        <p:blipFill rotWithShape="1">
          <a:blip r:embed="rId3">
            <a:alphaModFix/>
          </a:blip>
          <a:srcRect t="-3359" b="28543"/>
          <a:stretch/>
        </p:blipFill>
        <p:spPr>
          <a:xfrm>
            <a:off x="10599908" y="147400"/>
            <a:ext cx="1562125" cy="97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g3e5af5173a6_0_310"/>
          <p:cNvPicPr preferRelativeResize="0"/>
          <p:nvPr/>
        </p:nvPicPr>
        <p:blipFill rotWithShape="1">
          <a:blip r:embed="rId4">
            <a:alphaModFix/>
          </a:blip>
          <a:srcRect l="24399" t="14326" r="32946" b="3490"/>
          <a:stretch>
            <a:fillRect/>
          </a:stretch>
        </p:blipFill>
        <p:spPr>
          <a:xfrm>
            <a:off x="6118660" y="1658091"/>
            <a:ext cx="4481248" cy="48567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2144084E-A261-B8B0-AF93-CAE5217F5D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44224" y="1658091"/>
            <a:ext cx="2408956" cy="485676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e5af5173a6_0_3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lnSpc>
                <a:spcPct val="100000"/>
              </a:lnSpc>
            </a:pPr>
            <a:r>
              <a:rPr lang="en-GB" sz="4200" b="1" dirty="0">
                <a:solidFill>
                  <a:srgbClr val="646C6E"/>
                </a:solidFill>
              </a:rPr>
              <a:t>“1899 Isar Flood in Munich”</a:t>
            </a:r>
            <a:r>
              <a:rPr lang="en-GB" b="1" dirty="0">
                <a:solidFill>
                  <a:srgbClr val="646C6E"/>
                </a:solidFill>
              </a:rPr>
              <a:t> </a:t>
            </a:r>
            <a:endParaRPr sz="4200" b="1" dirty="0">
              <a:solidFill>
                <a:srgbClr val="646C6E"/>
              </a:solidFill>
            </a:endParaRPr>
          </a:p>
        </p:txBody>
      </p:sp>
      <p:cxnSp>
        <p:nvCxnSpPr>
          <p:cNvPr id="294" name="Google Shape;294;g3e5af5173a6_0_336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295" name="Google Shape;295;g3e5af5173a6_0_336"/>
          <p:cNvGrpSpPr/>
          <p:nvPr/>
        </p:nvGrpSpPr>
        <p:grpSpPr>
          <a:xfrm>
            <a:off x="124590" y="2423155"/>
            <a:ext cx="14924454" cy="5190289"/>
            <a:chOff x="124590" y="2423155"/>
            <a:chExt cx="14924454" cy="5190289"/>
          </a:xfrm>
        </p:grpSpPr>
        <p:sp>
          <p:nvSpPr>
            <p:cNvPr id="296" name="Google Shape;296;g3e5af5173a6_0_336"/>
            <p:cNvSpPr/>
            <p:nvPr/>
          </p:nvSpPr>
          <p:spPr>
            <a:xfrm rot="10227332">
              <a:off x="259517" y="3601442"/>
              <a:ext cx="14448812" cy="283371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g3e5af5173a6_0_336"/>
            <p:cNvSpPr/>
            <p:nvPr/>
          </p:nvSpPr>
          <p:spPr>
            <a:xfrm rot="10632840">
              <a:off x="334033" y="3946746"/>
              <a:ext cx="14448878" cy="2833548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8" name="Google Shape;298;g3e5af5173a6_0_336"/>
            <p:cNvSpPr/>
            <p:nvPr/>
          </p:nvSpPr>
          <p:spPr>
            <a:xfrm rot="10800000">
              <a:off x="600144" y="4002119"/>
              <a:ext cx="14448900" cy="2833500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299" name="Google Shape;299;g3e5af5173a6_0_336"/>
          <p:cNvPicPr preferRelativeResize="0"/>
          <p:nvPr/>
        </p:nvPicPr>
        <p:blipFill rotWithShape="1">
          <a:blip r:embed="rId3">
            <a:alphaModFix/>
          </a:blip>
          <a:srcRect t="-3359" b="28543"/>
          <a:stretch/>
        </p:blipFill>
        <p:spPr>
          <a:xfrm>
            <a:off x="10599908" y="147400"/>
            <a:ext cx="1562125" cy="970635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g3e5af5173a6_0_336"/>
          <p:cNvSpPr txBox="1">
            <a:spLocks noGrp="1"/>
          </p:cNvSpPr>
          <p:nvPr>
            <p:ph type="body" idx="1"/>
          </p:nvPr>
        </p:nvSpPr>
        <p:spPr>
          <a:xfrm>
            <a:off x="838200" y="1690825"/>
            <a:ext cx="7222500" cy="46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fr-FR" sz="3400" b="1" dirty="0">
                <a:solidFill>
                  <a:srgbClr val="000000"/>
                </a:solidFill>
              </a:rPr>
              <a:t>Walk versions (language, role, mode):</a:t>
            </a:r>
          </a:p>
          <a:p>
            <a:pPr lvl="0" indent="-4445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400"/>
            </a:pPr>
            <a:r>
              <a:rPr lang="en-US" sz="3200" dirty="0">
                <a:solidFill>
                  <a:srgbClr val="000000"/>
                </a:solidFill>
              </a:rPr>
              <a:t>English, Citizens, On-site,</a:t>
            </a:r>
          </a:p>
          <a:p>
            <a:pPr lvl="0" indent="-4445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400"/>
            </a:pPr>
            <a:r>
              <a:rPr lang="en-US" sz="3200" dirty="0">
                <a:solidFill>
                  <a:srgbClr val="000000"/>
                </a:solidFill>
              </a:rPr>
              <a:t>English, Citizens, Distant,</a:t>
            </a:r>
          </a:p>
          <a:p>
            <a:pPr lvl="0" indent="-4445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400"/>
            </a:pPr>
            <a:r>
              <a:rPr lang="hu-HU" sz="3200" dirty="0" err="1">
                <a:solidFill>
                  <a:srgbClr val="000000"/>
                </a:solidFill>
              </a:rPr>
              <a:t>German</a:t>
            </a:r>
            <a:r>
              <a:rPr lang="en-US" sz="3200" dirty="0">
                <a:solidFill>
                  <a:srgbClr val="000000"/>
                </a:solidFill>
              </a:rPr>
              <a:t>, Citizens, On-site,</a:t>
            </a:r>
          </a:p>
          <a:p>
            <a:pPr lvl="0" indent="-444500">
              <a:lnSpc>
                <a:spcPct val="100000"/>
              </a:lnSpc>
              <a:spcBef>
                <a:spcPts val="0"/>
              </a:spcBef>
              <a:buClr>
                <a:srgbClr val="000000"/>
              </a:buClr>
              <a:buSzPts val="3400"/>
            </a:pPr>
            <a:r>
              <a:rPr lang="hu-HU" sz="3200" dirty="0" err="1">
                <a:solidFill>
                  <a:srgbClr val="000000"/>
                </a:solidFill>
              </a:rPr>
              <a:t>German</a:t>
            </a:r>
            <a:r>
              <a:rPr lang="en-US" sz="3200" dirty="0">
                <a:solidFill>
                  <a:srgbClr val="000000"/>
                </a:solidFill>
              </a:rPr>
              <a:t>, Citizens, Distant</a:t>
            </a:r>
            <a:r>
              <a:rPr lang="hu-HU" sz="3200" dirty="0">
                <a:solidFill>
                  <a:srgbClr val="000000"/>
                </a:solidFill>
              </a:rPr>
              <a:t>.</a:t>
            </a:r>
            <a:endParaRPr lang="en-US" sz="3200" dirty="0">
              <a:solidFill>
                <a:srgbClr val="000000"/>
              </a:solidFill>
            </a:endParaRPr>
          </a:p>
        </p:txBody>
      </p:sp>
      <p:pic>
        <p:nvPicPr>
          <p:cNvPr id="301" name="Google Shape;301;g3e5af5173a6_0_336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8501983" y="1587713"/>
            <a:ext cx="2377638" cy="47936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e5af5173a6_0_28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b="1" dirty="0">
                <a:solidFill>
                  <a:srgbClr val="556568"/>
                </a:solidFill>
              </a:rPr>
              <a:t>Walk demo</a:t>
            </a:r>
            <a:endParaRPr b="1" dirty="0">
              <a:solidFill>
                <a:srgbClr val="556568"/>
              </a:solidFill>
            </a:endParaRPr>
          </a:p>
        </p:txBody>
      </p:sp>
      <p:cxnSp>
        <p:nvCxnSpPr>
          <p:cNvPr id="307" name="Google Shape;307;g3e5af5173a6_0_284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308" name="Google Shape;308;g3e5af5173a6_0_284"/>
          <p:cNvGrpSpPr/>
          <p:nvPr/>
        </p:nvGrpSpPr>
        <p:grpSpPr>
          <a:xfrm>
            <a:off x="124590" y="2423155"/>
            <a:ext cx="14924454" cy="5190289"/>
            <a:chOff x="124590" y="2423155"/>
            <a:chExt cx="14924454" cy="5190289"/>
          </a:xfrm>
        </p:grpSpPr>
        <p:sp>
          <p:nvSpPr>
            <p:cNvPr id="309" name="Google Shape;309;g3e5af5173a6_0_284"/>
            <p:cNvSpPr/>
            <p:nvPr/>
          </p:nvSpPr>
          <p:spPr>
            <a:xfrm rot="10227332">
              <a:off x="259517" y="3601442"/>
              <a:ext cx="14448812" cy="283371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0" name="Google Shape;310;g3e5af5173a6_0_284"/>
            <p:cNvSpPr/>
            <p:nvPr/>
          </p:nvSpPr>
          <p:spPr>
            <a:xfrm rot="10632840">
              <a:off x="334033" y="3946746"/>
              <a:ext cx="14448878" cy="2833548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11" name="Google Shape;311;g3e5af5173a6_0_284"/>
            <p:cNvSpPr/>
            <p:nvPr/>
          </p:nvSpPr>
          <p:spPr>
            <a:xfrm rot="10800000">
              <a:off x="600144" y="4002119"/>
              <a:ext cx="14448900" cy="2833500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12" name="Google Shape;312;g3e5af5173a6_0_284"/>
          <p:cNvPicPr preferRelativeResize="0"/>
          <p:nvPr/>
        </p:nvPicPr>
        <p:blipFill rotWithShape="1">
          <a:blip r:embed="rId5">
            <a:alphaModFix/>
          </a:blip>
          <a:srcRect t="-3359" b="28543"/>
          <a:stretch/>
        </p:blipFill>
        <p:spPr>
          <a:xfrm>
            <a:off x="10599908" y="147400"/>
            <a:ext cx="1562125" cy="970635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g3e5af5173a6_0_284"/>
          <p:cNvSpPr/>
          <p:nvPr/>
        </p:nvSpPr>
        <p:spPr>
          <a:xfrm>
            <a:off x="5543104" y="3708746"/>
            <a:ext cx="1105800" cy="5529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17333B"/>
            </a:solidFill>
            <a:prstDash val="solid"/>
            <a:miter lim="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GB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vide</a:t>
            </a:r>
            <a:r>
              <a:rPr lang="hu-HU" sz="18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o</a:t>
            </a:r>
            <a:endParaRPr sz="1800" b="1" i="0" u="none" strike="noStrike" cap="none" dirty="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4" name="Google Shape;314;g3e5af5173a6_0_284"/>
          <p:cNvPicPr preferRelativeResize="0"/>
          <p:nvPr/>
        </p:nvPicPr>
        <p:blipFill>
          <a:blip r:embed="rId6">
            <a:alphaModFix/>
          </a:blip>
          <a:srcRect/>
          <a:stretch/>
        </p:blipFill>
        <p:spPr>
          <a:xfrm>
            <a:off x="1312694" y="1587600"/>
            <a:ext cx="2378419" cy="47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2026_IAtH_Bprepared_GPS_based_walk_video_EN_1899_Munich_Flood">
            <a:hlinkClick r:id="" action="ppaction://media"/>
            <a:extLst>
              <a:ext uri="{FF2B5EF4-FFF2-40B4-BE49-F238E27FC236}">
                <a16:creationId xmlns:a16="http://schemas.microsoft.com/office/drawing/2014/main" id="{FC50BD3C-7CD3-C7E9-97D3-BFC9429C2A5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500889" y="1587336"/>
            <a:ext cx="2378729" cy="4795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88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b="1" dirty="0">
                <a:solidFill>
                  <a:srgbClr val="556568"/>
                </a:solidFill>
              </a:rPr>
              <a:t>Mini</a:t>
            </a:r>
            <a:r>
              <a:rPr lang="hu-HU" b="1" dirty="0" err="1">
                <a:solidFill>
                  <a:srgbClr val="556568"/>
                </a:solidFill>
              </a:rPr>
              <a:t>games</a:t>
            </a:r>
            <a:endParaRPr b="1" dirty="0">
              <a:solidFill>
                <a:srgbClr val="556568"/>
              </a:solidFill>
            </a:endParaRPr>
          </a:p>
        </p:txBody>
      </p:sp>
      <p:sp>
        <p:nvSpPr>
          <p:cNvPr id="321" name="Google Shape;321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endParaRPr dirty="0"/>
          </a:p>
          <a:p>
            <a:pPr marL="228600" lvl="0" indent="-50800" algn="l" rtl="0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i="1" dirty="0"/>
          </a:p>
        </p:txBody>
      </p:sp>
      <p:cxnSp>
        <p:nvCxnSpPr>
          <p:cNvPr id="322" name="Google Shape;322;p11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323" name="Google Shape;323;p11"/>
          <p:cNvGrpSpPr/>
          <p:nvPr/>
        </p:nvGrpSpPr>
        <p:grpSpPr>
          <a:xfrm>
            <a:off x="124574" y="2423237"/>
            <a:ext cx="14924470" cy="5190110"/>
            <a:chOff x="124574" y="2423237"/>
            <a:chExt cx="14924470" cy="5190110"/>
          </a:xfrm>
        </p:grpSpPr>
        <p:sp>
          <p:nvSpPr>
            <p:cNvPr id="324" name="Google Shape;324;p11"/>
            <p:cNvSpPr/>
            <p:nvPr/>
          </p:nvSpPr>
          <p:spPr>
            <a:xfrm rot="10227357">
              <a:off x="259493" y="3601474"/>
              <a:ext cx="14448810" cy="283363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5" name="Google Shape;325;p11"/>
            <p:cNvSpPr/>
            <p:nvPr/>
          </p:nvSpPr>
          <p:spPr>
            <a:xfrm rot="10632809">
              <a:off x="334076" y="3946723"/>
              <a:ext cx="14448810" cy="2833635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6" name="Google Shape;326;p11"/>
            <p:cNvSpPr/>
            <p:nvPr/>
          </p:nvSpPr>
          <p:spPr>
            <a:xfrm rot="10800000">
              <a:off x="600234" y="4001984"/>
              <a:ext cx="14448810" cy="2833635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27" name="Google Shape;327;p11"/>
          <p:cNvPicPr preferRelativeResize="0"/>
          <p:nvPr/>
        </p:nvPicPr>
        <p:blipFill rotWithShape="1">
          <a:blip r:embed="rId3">
            <a:alphaModFix/>
          </a:blip>
          <a:srcRect t="-3356" b="28540"/>
          <a:stretch/>
        </p:blipFill>
        <p:spPr>
          <a:xfrm>
            <a:off x="10599908" y="147400"/>
            <a:ext cx="1562124" cy="97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11"/>
          <p:cNvPicPr preferRelativeResize="0"/>
          <p:nvPr/>
        </p:nvPicPr>
        <p:blipFill>
          <a:blip r:embed="rId4">
            <a:alphaModFix/>
          </a:blip>
          <a:srcRect/>
          <a:stretch/>
        </p:blipFill>
        <p:spPr>
          <a:xfrm>
            <a:off x="4029328" y="2073466"/>
            <a:ext cx="3855656" cy="3855656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11"/>
          <p:cNvSpPr txBox="1">
            <a:spLocks noGrp="1"/>
          </p:cNvSpPr>
          <p:nvPr>
            <p:ph type="body" idx="1"/>
          </p:nvPr>
        </p:nvSpPr>
        <p:spPr>
          <a:xfrm>
            <a:off x="4740589" y="5812804"/>
            <a:ext cx="2661300" cy="61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7234"/>
              <a:buNone/>
            </a:pPr>
            <a:r>
              <a:rPr lang="en-GB" sz="3400" b="1" dirty="0">
                <a:solidFill>
                  <a:srgbClr val="000000"/>
                </a:solidFill>
              </a:rPr>
              <a:t>Game testing</a:t>
            </a:r>
            <a:endParaRPr sz="3400" b="1" dirty="0"/>
          </a:p>
        </p:txBody>
      </p:sp>
      <p:pic>
        <p:nvPicPr>
          <p:cNvPr id="330" name="Google Shape;330;p11"/>
          <p:cNvPicPr preferRelativeResize="0"/>
          <p:nvPr/>
        </p:nvPicPr>
        <p:blipFill rotWithShape="1">
          <a:blip r:embed="rId5">
            <a:alphaModFix/>
          </a:blip>
          <a:srcRect l="50" r="50"/>
          <a:stretch/>
        </p:blipFill>
        <p:spPr>
          <a:xfrm>
            <a:off x="1292400" y="1587600"/>
            <a:ext cx="2368479" cy="47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1"/>
          <p:cNvPicPr preferRelativeResize="0"/>
          <p:nvPr/>
        </p:nvPicPr>
        <p:blipFill>
          <a:blip r:embed="rId6">
            <a:alphaModFix/>
          </a:blip>
          <a:srcRect l="341" r="341"/>
          <a:stretch/>
        </p:blipFill>
        <p:spPr>
          <a:xfrm>
            <a:off x="8481600" y="1587600"/>
            <a:ext cx="2362221" cy="4795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GB" sz="4400" b="1" i="0" u="none" strike="noStrike" dirty="0">
                <a:solidFill>
                  <a:srgbClr val="556568"/>
                </a:solidFill>
              </a:rPr>
              <a:t>AR simulation</a:t>
            </a:r>
            <a:endParaRPr b="1" dirty="0">
              <a:solidFill>
                <a:srgbClr val="556568"/>
              </a:solidFill>
            </a:endParaRPr>
          </a:p>
        </p:txBody>
      </p:sp>
      <p:sp>
        <p:nvSpPr>
          <p:cNvPr id="337" name="Google Shape;33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>
              <a:lnSpc>
                <a:spcPct val="110000"/>
              </a:lnSpc>
              <a:spcBef>
                <a:spcPts val="0"/>
              </a:spcBef>
              <a:buClr>
                <a:srgbClr val="000000"/>
              </a:buClr>
              <a:buSzPts val="2000"/>
            </a:pPr>
            <a:r>
              <a:rPr lang="en-GB" sz="2000" b="1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Cardiopulmonary Resuscitation (CPR)</a:t>
            </a:r>
            <a:br>
              <a:rPr lang="en-GB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GB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Languages</a:t>
            </a:r>
            <a:r>
              <a:rPr lang="en-GB" sz="2000" b="0" i="0" u="none" strike="noStrik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E</a:t>
            </a:r>
            <a:r>
              <a:rPr lang="en-GB" sz="200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N, FR, HU, DE, NO</a:t>
            </a:r>
            <a:endParaRPr dirty="0"/>
          </a:p>
        </p:txBody>
      </p:sp>
      <p:cxnSp>
        <p:nvCxnSpPr>
          <p:cNvPr id="338" name="Google Shape;338;p12"/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grpSp>
        <p:nvGrpSpPr>
          <p:cNvPr id="339" name="Google Shape;339;p12"/>
          <p:cNvGrpSpPr/>
          <p:nvPr/>
        </p:nvGrpSpPr>
        <p:grpSpPr>
          <a:xfrm>
            <a:off x="124574" y="2423237"/>
            <a:ext cx="14924470" cy="5190110"/>
            <a:chOff x="124574" y="2423237"/>
            <a:chExt cx="14924470" cy="5190110"/>
          </a:xfrm>
        </p:grpSpPr>
        <p:sp>
          <p:nvSpPr>
            <p:cNvPr id="340" name="Google Shape;340;p12"/>
            <p:cNvSpPr/>
            <p:nvPr/>
          </p:nvSpPr>
          <p:spPr>
            <a:xfrm rot="10227357">
              <a:off x="259493" y="3601474"/>
              <a:ext cx="14448810" cy="2833635"/>
            </a:xfrm>
            <a:prstGeom prst="arc">
              <a:avLst>
                <a:gd name="adj1" fmla="val 11600327"/>
                <a:gd name="adj2" fmla="val 20787053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1" name="Google Shape;341;p12"/>
            <p:cNvSpPr/>
            <p:nvPr/>
          </p:nvSpPr>
          <p:spPr>
            <a:xfrm rot="10632809">
              <a:off x="334076" y="3946723"/>
              <a:ext cx="14448810" cy="2833635"/>
            </a:xfrm>
            <a:prstGeom prst="arc">
              <a:avLst>
                <a:gd name="adj1" fmla="val 11600018"/>
                <a:gd name="adj2" fmla="val 20205384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2" name="Google Shape;342;p12"/>
            <p:cNvSpPr/>
            <p:nvPr/>
          </p:nvSpPr>
          <p:spPr>
            <a:xfrm rot="10800000">
              <a:off x="600234" y="4001984"/>
              <a:ext cx="14448810" cy="2833635"/>
            </a:xfrm>
            <a:prstGeom prst="arc">
              <a:avLst>
                <a:gd name="adj1" fmla="val 11667004"/>
                <a:gd name="adj2" fmla="val 19960657"/>
              </a:avLst>
            </a:prstGeom>
            <a:noFill/>
            <a:ln w="9525" cap="flat" cmpd="sng">
              <a:solidFill>
                <a:schemeClr val="accent1"/>
              </a:solidFill>
              <a:prstDash val="solid"/>
              <a:miter lim="0"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343" name="Google Shape;343;p12"/>
          <p:cNvPicPr preferRelativeResize="0"/>
          <p:nvPr/>
        </p:nvPicPr>
        <p:blipFill rotWithShape="1">
          <a:blip r:embed="rId3">
            <a:alphaModFix/>
          </a:blip>
          <a:srcRect t="-3356" b="28540"/>
          <a:stretch/>
        </p:blipFill>
        <p:spPr>
          <a:xfrm>
            <a:off x="10599908" y="147400"/>
            <a:ext cx="1562124" cy="9706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61455" y="2819961"/>
            <a:ext cx="7669089" cy="34919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93679A7-D70D-6A99-905F-33E2CD5577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SzPts val="4400"/>
              <a:buFont typeface="Arial"/>
            </a:pPr>
            <a:r>
              <a:rPr lang="hu-HU" b="1" dirty="0" err="1">
                <a:solidFill>
                  <a:srgbClr val="556568"/>
                </a:solidFill>
                <a:sym typeface="Arial"/>
              </a:rPr>
              <a:t>Evaluation</a:t>
            </a:r>
            <a:endParaRPr lang="hu-HU" b="1" dirty="0">
              <a:solidFill>
                <a:srgbClr val="556568"/>
              </a:solidFill>
              <a:sym typeface="Arial"/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2740BF4-3188-D0DE-84BF-1A6D4F7420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endParaRPr lang="hu-HU" dirty="0"/>
          </a:p>
          <a:p>
            <a:pPr marL="114300" indent="0" algn="ctr">
              <a:buNone/>
            </a:pPr>
            <a:r>
              <a:rPr lang="hu-HU" dirty="0" err="1"/>
              <a:t>User</a:t>
            </a:r>
            <a:r>
              <a:rPr lang="hu-HU" dirty="0"/>
              <a:t> </a:t>
            </a:r>
            <a:r>
              <a:rPr lang="hu-HU" dirty="0" err="1"/>
              <a:t>ratings</a:t>
            </a:r>
            <a:r>
              <a:rPr lang="hu-HU" dirty="0"/>
              <a:t> of overall </a:t>
            </a:r>
            <a:r>
              <a:rPr lang="hu-HU" dirty="0" err="1"/>
              <a:t>satisfaction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IM-</a:t>
            </a:r>
            <a:r>
              <a:rPr lang="hu-HU" dirty="0" err="1"/>
              <a:t>prepared</a:t>
            </a:r>
            <a:r>
              <a:rPr lang="hu-HU" dirty="0"/>
              <a:t> </a:t>
            </a:r>
            <a:r>
              <a:rPr lang="hu-HU" dirty="0" err="1"/>
              <a:t>application</a:t>
            </a:r>
            <a:r>
              <a:rPr lang="hu-HU" dirty="0"/>
              <a:t> </a:t>
            </a:r>
          </a:p>
        </p:txBody>
      </p:sp>
      <p:pic>
        <p:nvPicPr>
          <p:cNvPr id="4" name="image3.png">
            <a:extLst>
              <a:ext uri="{FF2B5EF4-FFF2-40B4-BE49-F238E27FC236}">
                <a16:creationId xmlns:a16="http://schemas.microsoft.com/office/drawing/2014/main" id="{CF229277-493F-5CD9-E87C-C6BBEEBB30FD}"/>
              </a:ext>
            </a:extLst>
          </p:cNvPr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2879890" y="1717760"/>
            <a:ext cx="6257154" cy="3759495"/>
          </a:xfrm>
          <a:prstGeom prst="rect">
            <a:avLst/>
          </a:prstGeom>
          <a:ln/>
        </p:spPr>
      </p:pic>
      <p:cxnSp>
        <p:nvCxnSpPr>
          <p:cNvPr id="5" name="Google Shape;338;p12">
            <a:extLst>
              <a:ext uri="{FF2B5EF4-FFF2-40B4-BE49-F238E27FC236}">
                <a16:creationId xmlns:a16="http://schemas.microsoft.com/office/drawing/2014/main" id="{1F60D28A-1CC5-12D1-79A1-93089CC2F2A6}"/>
              </a:ext>
            </a:extLst>
          </p:cNvPr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pic>
        <p:nvPicPr>
          <p:cNvPr id="7" name="Google Shape;350;p16">
            <a:extLst>
              <a:ext uri="{FF2B5EF4-FFF2-40B4-BE49-F238E27FC236}">
                <a16:creationId xmlns:a16="http://schemas.microsoft.com/office/drawing/2014/main" id="{3F5A7B1B-3A82-6237-9F9F-1DA1B0211B6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-3356" b="28540"/>
          <a:stretch/>
        </p:blipFill>
        <p:spPr>
          <a:xfrm>
            <a:off x="10609433" y="147400"/>
            <a:ext cx="1562124" cy="970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308623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957B367-F574-01BF-E9B8-4EF3FBDC20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buSzPts val="4400"/>
              <a:buFont typeface="Arial"/>
            </a:pPr>
            <a:r>
              <a:rPr lang="hu-HU" b="1" dirty="0" err="1">
                <a:solidFill>
                  <a:srgbClr val="556568"/>
                </a:solidFill>
                <a:sym typeface="Arial"/>
              </a:rPr>
              <a:t>Conclusions</a:t>
            </a:r>
            <a:r>
              <a:rPr lang="en-GB" b="1" dirty="0">
                <a:solidFill>
                  <a:srgbClr val="556568"/>
                </a:solidFill>
                <a:sym typeface="Arial"/>
              </a:rPr>
              <a:t> </a:t>
            </a:r>
            <a:r>
              <a:rPr lang="hu-HU" b="1" dirty="0">
                <a:solidFill>
                  <a:srgbClr val="556568"/>
                </a:solidFill>
                <a:sym typeface="Arial"/>
              </a:rPr>
              <a:t>and </a:t>
            </a:r>
            <a:r>
              <a:rPr lang="hu-HU" b="1" dirty="0" err="1">
                <a:solidFill>
                  <a:srgbClr val="556568"/>
                </a:solidFill>
                <a:sym typeface="Arial"/>
              </a:rPr>
              <a:t>future</a:t>
            </a:r>
            <a:r>
              <a:rPr lang="hu-HU" b="1" dirty="0">
                <a:solidFill>
                  <a:srgbClr val="556568"/>
                </a:solidFill>
                <a:sym typeface="Arial"/>
              </a:rPr>
              <a:t> </a:t>
            </a:r>
            <a:r>
              <a:rPr lang="hu-HU" b="1" dirty="0" err="1">
                <a:solidFill>
                  <a:srgbClr val="556568"/>
                </a:solidFill>
                <a:sym typeface="Arial"/>
              </a:rPr>
              <a:t>work</a:t>
            </a:r>
            <a:endParaRPr lang="hu-HU" b="1" dirty="0">
              <a:solidFill>
                <a:srgbClr val="556568"/>
              </a:solidFill>
              <a:sym typeface="Arial"/>
            </a:endParaRP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E7EA65A7-8F19-316B-62A8-CD0B2B4DA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presented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en-GB" dirty="0"/>
              <a:t>“1899 Isar Flood in Munich” </a:t>
            </a:r>
            <a:r>
              <a:rPr lang="hu-HU" dirty="0" err="1"/>
              <a:t>gamified</a:t>
            </a:r>
            <a:r>
              <a:rPr lang="hu-HU" dirty="0"/>
              <a:t> mobile </a:t>
            </a:r>
            <a:r>
              <a:rPr lang="hu-HU" dirty="0" err="1"/>
              <a:t>walk</a:t>
            </a:r>
            <a:r>
              <a:rPr lang="hu-HU" dirty="0"/>
              <a:t>.</a:t>
            </a:r>
          </a:p>
          <a:p>
            <a:r>
              <a:rPr lang="hu-HU" dirty="0"/>
              <a:t>The </a:t>
            </a:r>
            <a:r>
              <a:rPr lang="hu-HU" dirty="0" err="1"/>
              <a:t>primary</a:t>
            </a:r>
            <a:r>
              <a:rPr lang="hu-HU" dirty="0"/>
              <a:t> </a:t>
            </a:r>
            <a:r>
              <a:rPr lang="hu-HU" dirty="0" err="1"/>
              <a:t>aim</a:t>
            </a:r>
            <a:r>
              <a:rPr lang="hu-HU" dirty="0"/>
              <a:t> of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walk</a:t>
            </a:r>
            <a:r>
              <a:rPr lang="hu-HU" dirty="0"/>
              <a:t> </a:t>
            </a:r>
            <a:r>
              <a:rPr lang="hu-HU" dirty="0" err="1"/>
              <a:t>development</a:t>
            </a:r>
            <a:r>
              <a:rPr lang="hu-HU" dirty="0"/>
              <a:t> </a:t>
            </a:r>
            <a:r>
              <a:rPr lang="hu-HU" dirty="0" err="1"/>
              <a:t>was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help</a:t>
            </a:r>
            <a:r>
              <a:rPr lang="hu-HU" dirty="0"/>
              <a:t> </a:t>
            </a:r>
            <a:r>
              <a:rPr lang="hu-HU" dirty="0" err="1"/>
              <a:t>civilians</a:t>
            </a:r>
            <a:r>
              <a:rPr lang="hu-HU" dirty="0"/>
              <a:t> </a:t>
            </a:r>
            <a:r>
              <a:rPr lang="hu-HU" dirty="0" err="1"/>
              <a:t>learn</a:t>
            </a:r>
            <a:r>
              <a:rPr lang="hu-HU" dirty="0"/>
              <a:t> </a:t>
            </a:r>
            <a:r>
              <a:rPr lang="hu-HU" dirty="0" err="1"/>
              <a:t>about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preparedness</a:t>
            </a:r>
            <a:r>
              <a:rPr lang="hu-HU" dirty="0"/>
              <a:t> </a:t>
            </a:r>
            <a:r>
              <a:rPr lang="hu-HU" dirty="0" err="1"/>
              <a:t>needed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manage</a:t>
            </a:r>
            <a:r>
              <a:rPr lang="hu-HU" dirty="0"/>
              <a:t> </a:t>
            </a:r>
            <a:r>
              <a:rPr lang="hu-HU" dirty="0" err="1"/>
              <a:t>floods</a:t>
            </a:r>
            <a:r>
              <a:rPr lang="hu-HU" dirty="0"/>
              <a:t>.</a:t>
            </a:r>
          </a:p>
          <a:p>
            <a:r>
              <a:rPr lang="hu-HU" dirty="0"/>
              <a:t>The </a:t>
            </a:r>
            <a:r>
              <a:rPr lang="hu-HU" dirty="0" err="1"/>
              <a:t>walk</a:t>
            </a:r>
            <a:r>
              <a:rPr lang="hu-HU" dirty="0"/>
              <a:t> </a:t>
            </a:r>
            <a:r>
              <a:rPr lang="hu-HU" dirty="0" err="1"/>
              <a:t>also</a:t>
            </a:r>
            <a:r>
              <a:rPr lang="hu-HU" dirty="0"/>
              <a:t> </a:t>
            </a:r>
            <a:r>
              <a:rPr lang="hu-HU" dirty="0" err="1"/>
              <a:t>presents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</a:t>
            </a:r>
            <a:r>
              <a:rPr lang="hu-HU" dirty="0" err="1"/>
              <a:t>cultural</a:t>
            </a:r>
            <a:r>
              <a:rPr lang="hu-HU" dirty="0"/>
              <a:t>, </a:t>
            </a:r>
            <a:r>
              <a:rPr lang="hu-HU" dirty="0" err="1"/>
              <a:t>historical</a:t>
            </a:r>
            <a:r>
              <a:rPr lang="hu-HU" dirty="0"/>
              <a:t> and </a:t>
            </a:r>
            <a:r>
              <a:rPr lang="hu-HU" dirty="0" err="1"/>
              <a:t>architectural</a:t>
            </a:r>
            <a:r>
              <a:rPr lang="hu-HU" dirty="0"/>
              <a:t> </a:t>
            </a:r>
            <a:r>
              <a:rPr lang="hu-HU" dirty="0" err="1"/>
              <a:t>values</a:t>
            </a:r>
            <a:r>
              <a:rPr lang="hu-HU" dirty="0"/>
              <a:t> of </a:t>
            </a:r>
            <a:r>
              <a:rPr lang="hu-HU" dirty="0" err="1"/>
              <a:t>Munich</a:t>
            </a:r>
            <a:r>
              <a:rPr lang="hu-HU" dirty="0"/>
              <a:t> </a:t>
            </a:r>
            <a:r>
              <a:rPr lang="hu-HU" dirty="0" err="1"/>
              <a:t>bridges</a:t>
            </a:r>
            <a:r>
              <a:rPr lang="hu-HU" dirty="0"/>
              <a:t>.</a:t>
            </a:r>
          </a:p>
          <a:p>
            <a:r>
              <a:rPr lang="hu-HU" dirty="0" err="1"/>
              <a:t>We</a:t>
            </a:r>
            <a:r>
              <a:rPr lang="hu-HU" dirty="0"/>
              <a:t> </a:t>
            </a:r>
            <a:r>
              <a:rPr lang="hu-HU" dirty="0" err="1"/>
              <a:t>are</a:t>
            </a:r>
            <a:r>
              <a:rPr lang="hu-HU" dirty="0"/>
              <a:t> </a:t>
            </a:r>
            <a:r>
              <a:rPr lang="hu-HU" dirty="0" err="1"/>
              <a:t>ready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co-</a:t>
            </a:r>
            <a:r>
              <a:rPr lang="hu-HU" dirty="0" err="1"/>
              <a:t>operate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new</a:t>
            </a:r>
            <a:r>
              <a:rPr lang="hu-HU" dirty="0"/>
              <a:t> </a:t>
            </a:r>
            <a:r>
              <a:rPr lang="hu-HU" dirty="0" err="1"/>
              <a:t>partners</a:t>
            </a:r>
            <a:r>
              <a:rPr lang="hu-HU" dirty="0"/>
              <a:t> </a:t>
            </a:r>
            <a:r>
              <a:rPr lang="hu-HU" dirty="0" err="1"/>
              <a:t>to</a:t>
            </a:r>
            <a:r>
              <a:rPr lang="hu-HU" dirty="0"/>
              <a:t> </a:t>
            </a:r>
            <a:r>
              <a:rPr lang="hu-HU" dirty="0" err="1"/>
              <a:t>extend</a:t>
            </a:r>
            <a:r>
              <a:rPr lang="hu-HU" dirty="0"/>
              <a:t> </a:t>
            </a:r>
            <a:r>
              <a:rPr lang="hu-HU" dirty="0" err="1"/>
              <a:t>the</a:t>
            </a:r>
            <a:r>
              <a:rPr lang="hu-HU" dirty="0"/>
              <a:t> IM-</a:t>
            </a:r>
            <a:r>
              <a:rPr lang="hu-HU" dirty="0" err="1"/>
              <a:t>prepared</a:t>
            </a:r>
            <a:r>
              <a:rPr lang="hu-HU" dirty="0"/>
              <a:t> </a:t>
            </a:r>
            <a:r>
              <a:rPr lang="hu-HU" dirty="0" err="1"/>
              <a:t>application</a:t>
            </a:r>
            <a:r>
              <a:rPr lang="hu-HU" dirty="0"/>
              <a:t> </a:t>
            </a:r>
            <a:r>
              <a:rPr lang="hu-HU" dirty="0" err="1"/>
              <a:t>with</a:t>
            </a:r>
            <a:r>
              <a:rPr lang="hu-HU" dirty="0"/>
              <a:t> </a:t>
            </a:r>
            <a:r>
              <a:rPr lang="hu-HU" dirty="0" err="1"/>
              <a:t>further</a:t>
            </a:r>
            <a:r>
              <a:rPr lang="hu-HU" dirty="0"/>
              <a:t> </a:t>
            </a:r>
            <a:r>
              <a:rPr lang="hu-HU" dirty="0" err="1"/>
              <a:t>gamified</a:t>
            </a:r>
            <a:r>
              <a:rPr lang="hu-HU" dirty="0"/>
              <a:t> mobile </a:t>
            </a:r>
            <a:r>
              <a:rPr lang="hu-HU" dirty="0" err="1"/>
              <a:t>walks</a:t>
            </a:r>
            <a:r>
              <a:rPr lang="hu-HU" dirty="0"/>
              <a:t>.</a:t>
            </a:r>
          </a:p>
        </p:txBody>
      </p:sp>
      <p:cxnSp>
        <p:nvCxnSpPr>
          <p:cNvPr id="4" name="Google Shape;338;p12">
            <a:extLst>
              <a:ext uri="{FF2B5EF4-FFF2-40B4-BE49-F238E27FC236}">
                <a16:creationId xmlns:a16="http://schemas.microsoft.com/office/drawing/2014/main" id="{849C85E9-B32A-4296-2824-6A94B27C7F08}"/>
              </a:ext>
            </a:extLst>
          </p:cNvPr>
          <p:cNvCxnSpPr/>
          <p:nvPr/>
        </p:nvCxnSpPr>
        <p:spPr>
          <a:xfrm>
            <a:off x="838200" y="1293962"/>
            <a:ext cx="10515600" cy="0"/>
          </a:xfrm>
          <a:prstGeom prst="straightConnector1">
            <a:avLst/>
          </a:prstGeom>
          <a:noFill/>
          <a:ln w="12700" cap="flat" cmpd="sng">
            <a:solidFill>
              <a:schemeClr val="accent1"/>
            </a:solidFill>
            <a:prstDash val="solid"/>
            <a:miter lim="0"/>
            <a:headEnd type="none" w="sm" len="sm"/>
            <a:tailEnd type="none" w="sm" len="sm"/>
          </a:ln>
        </p:spPr>
      </p:cxnSp>
      <p:pic>
        <p:nvPicPr>
          <p:cNvPr id="6" name="Google Shape;350;p16">
            <a:extLst>
              <a:ext uri="{FF2B5EF4-FFF2-40B4-BE49-F238E27FC236}">
                <a16:creationId xmlns:a16="http://schemas.microsoft.com/office/drawing/2014/main" id="{28A25C35-A906-C407-8933-48D24E8A5D2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-3356" b="28540"/>
          <a:stretch/>
        </p:blipFill>
        <p:spPr>
          <a:xfrm>
            <a:off x="10609433" y="147400"/>
            <a:ext cx="1562124" cy="9706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15447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0" name="Google Shape;52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39" y="-19049"/>
            <a:ext cx="12191998" cy="689623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1" name="Google Shape;521;p17" descr="A black background with blue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r="65544"/>
          <a:stretch/>
        </p:blipFill>
        <p:spPr>
          <a:xfrm>
            <a:off x="9409345" y="700034"/>
            <a:ext cx="1869780" cy="14951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22" name="Google Shape;522;p17" descr="A black background with blue tex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 l="34456" r="668"/>
          <a:stretch/>
        </p:blipFill>
        <p:spPr>
          <a:xfrm>
            <a:off x="8718805" y="1751594"/>
            <a:ext cx="3520438" cy="1495168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17"/>
          <p:cNvSpPr txBox="1"/>
          <p:nvPr/>
        </p:nvSpPr>
        <p:spPr>
          <a:xfrm>
            <a:off x="506053" y="319319"/>
            <a:ext cx="6240694" cy="1446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THANK YOU FOR YOUR</a:t>
            </a: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1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ATTENTION! </a:t>
            </a:r>
            <a:endParaRPr sz="2400" dirty="0"/>
          </a:p>
        </p:txBody>
      </p:sp>
      <p:sp>
        <p:nvSpPr>
          <p:cNvPr id="3" name="Google Shape;354;p16">
            <a:extLst>
              <a:ext uri="{FF2B5EF4-FFF2-40B4-BE49-F238E27FC236}">
                <a16:creationId xmlns:a16="http://schemas.microsoft.com/office/drawing/2014/main" id="{80C8A9B2-1C38-E7E6-80BE-405364FD5BFE}"/>
              </a:ext>
            </a:extLst>
          </p:cNvPr>
          <p:cNvSpPr txBox="1"/>
          <p:nvPr/>
        </p:nvSpPr>
        <p:spPr>
          <a:xfrm>
            <a:off x="1783079" y="2012322"/>
            <a:ext cx="3686641" cy="11325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120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GB" sz="2400" b="1" i="1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Zsolt László MÁRKUS</a:t>
            </a: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400" b="1" i="1" u="none" strike="noStrike" cap="none" dirty="0">
                <a:solidFill>
                  <a:schemeClr val="bg1"/>
                </a:solidFill>
                <a:latin typeface="Arial"/>
                <a:ea typeface="Arial"/>
                <a:cs typeface="Arial"/>
                <a:sym typeface="Arial"/>
              </a:rPr>
              <a:t>HUN-REN SZTAKI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BD976C5-F9E7-42A3-0A87-19E6B51A8AB4}"/>
              </a:ext>
            </a:extLst>
          </p:cNvPr>
          <p:cNvSpPr txBox="1"/>
          <p:nvPr/>
        </p:nvSpPr>
        <p:spPr>
          <a:xfrm>
            <a:off x="449720" y="6077016"/>
            <a:ext cx="36866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 </a:t>
            </a:r>
            <a:r>
              <a:rPr lang="hu-HU" sz="2400" dirty="0" err="1">
                <a:solidFill>
                  <a:schemeClr val="bg1"/>
                </a:solidFill>
                <a:sym typeface="Calibri"/>
              </a:rPr>
              <a:t>DiPP</a:t>
            </a:r>
            <a:r>
              <a:rPr lang="hu-HU" sz="2400" dirty="0">
                <a:solidFill>
                  <a:schemeClr val="bg1"/>
                </a:solidFill>
                <a:sym typeface="Calibri"/>
              </a:rPr>
              <a:t> 2026 </a:t>
            </a:r>
            <a:r>
              <a:rPr lang="hu-HU" sz="2400" dirty="0" err="1">
                <a:solidFill>
                  <a:schemeClr val="bg1"/>
                </a:solidFill>
                <a:sym typeface="Calibri"/>
              </a:rPr>
              <a:t>Conference</a:t>
            </a:r>
            <a:endParaRPr lang="hu-HU" sz="2400" dirty="0">
              <a:solidFill>
                <a:schemeClr val="bg1"/>
              </a:solidFill>
              <a:latin typeface="Calibri"/>
              <a:cs typeface="Calibri"/>
              <a:sym typeface="Calibri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7A2BD83-3D4A-5FC3-1603-1FAA4C2AB98F}"/>
              </a:ext>
            </a:extLst>
          </p:cNvPr>
          <p:cNvSpPr txBox="1"/>
          <p:nvPr/>
        </p:nvSpPr>
        <p:spPr>
          <a:xfrm>
            <a:off x="5713616" y="6077015"/>
            <a:ext cx="64021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dirty="0" err="1">
                <a:solidFill>
                  <a:schemeClr val="bg1"/>
                </a:solidFill>
              </a:rPr>
              <a:t>September</a:t>
            </a:r>
            <a:r>
              <a:rPr lang="hu-HU" sz="2400" dirty="0">
                <a:solidFill>
                  <a:schemeClr val="bg1"/>
                </a:solidFill>
              </a:rPr>
              <a:t> 24–27, 2026, in </a:t>
            </a:r>
            <a:r>
              <a:rPr lang="hu-HU" sz="2400" dirty="0" err="1">
                <a:solidFill>
                  <a:schemeClr val="bg1"/>
                </a:solidFill>
              </a:rPr>
              <a:t>Burgas</a:t>
            </a:r>
            <a:r>
              <a:rPr lang="hu-HU" sz="2400" dirty="0">
                <a:solidFill>
                  <a:schemeClr val="bg1"/>
                </a:solidFill>
              </a:rPr>
              <a:t>, </a:t>
            </a:r>
            <a:r>
              <a:rPr lang="hu-HU" sz="2400" dirty="0" err="1">
                <a:solidFill>
                  <a:schemeClr val="bg1"/>
                </a:solidFill>
              </a:rPr>
              <a:t>Bulgaria</a:t>
            </a:r>
            <a:endParaRPr lang="hu-HU" sz="2400" dirty="0">
              <a:solidFill>
                <a:schemeClr val="bg1"/>
              </a:solidFill>
              <a:latin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-prepared project template">
      <a:dk1>
        <a:srgbClr val="0D1C21"/>
      </a:dk1>
      <a:lt1>
        <a:srgbClr val="F2FCFF"/>
      </a:lt1>
      <a:dk2>
        <a:srgbClr val="233135"/>
      </a:dk2>
      <a:lt2>
        <a:srgbClr val="E5F9FF"/>
      </a:lt2>
      <a:accent1>
        <a:srgbClr val="37798D"/>
      </a:accent1>
      <a:accent2>
        <a:srgbClr val="A34E48"/>
      </a:accent2>
      <a:accent3>
        <a:srgbClr val="37A3A0"/>
      </a:accent3>
      <a:accent4>
        <a:srgbClr val="349979"/>
      </a:accent4>
      <a:accent5>
        <a:srgbClr val="A34E48"/>
      </a:accent5>
      <a:accent6>
        <a:srgbClr val="E43434"/>
      </a:accent6>
      <a:hlink>
        <a:srgbClr val="49A9C7"/>
      </a:hlink>
      <a:folHlink>
        <a:srgbClr val="B9655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673</TotalTime>
  <Words>774</Words>
  <Application>Microsoft Office PowerPoint</Application>
  <PresentationFormat>Widescreen</PresentationFormat>
  <Paragraphs>121</Paragraphs>
  <Slides>19</Slides>
  <Notes>19</Notes>
  <HiddenSlides>1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PowerPoint Presentation</vt:lpstr>
      <vt:lpstr>Contents</vt:lpstr>
      <vt:lpstr>PowerPoint Presentation</vt:lpstr>
      <vt:lpstr>PowerPoint Presentation</vt:lpstr>
      <vt:lpstr>PowerPoint Presentation</vt:lpstr>
      <vt:lpstr>IM-prepared - product goal and statistics</vt:lpstr>
      <vt:lpstr>Download the app</vt:lpstr>
      <vt:lpstr>IM-prepared components</vt:lpstr>
      <vt:lpstr>Munich’s Thematic Heritage Sites along the Isar</vt:lpstr>
      <vt:lpstr>Walk versions</vt:lpstr>
      <vt:lpstr>Walk modes</vt:lpstr>
      <vt:lpstr>“1899 Isar Flood in Munich” walk map</vt:lpstr>
      <vt:lpstr>“1899 Isar Flood in Munich” </vt:lpstr>
      <vt:lpstr>Walk demo</vt:lpstr>
      <vt:lpstr>Minigames</vt:lpstr>
      <vt:lpstr>AR simulation</vt:lpstr>
      <vt:lpstr>Evaluation</vt:lpstr>
      <vt:lpstr>Conclusions and future work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Orsolya Székely-Keresztesi</dc:creator>
  <cp:lastModifiedBy>Márkus Zsolt László</cp:lastModifiedBy>
  <cp:revision>59</cp:revision>
  <dcterms:created xsi:type="dcterms:W3CDTF">2022-11-05T19:33:24Z</dcterms:created>
  <dcterms:modified xsi:type="dcterms:W3CDTF">2026-09-21T06:49:56Z</dcterms:modified>
</cp:coreProperties>
</file>